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2.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9"/>
  </p:notesMasterIdLst>
  <p:handoutMasterIdLst>
    <p:handoutMasterId r:id="rId80"/>
  </p:handoutMasterIdLst>
  <p:sldIdLst>
    <p:sldId id="256" r:id="rId2"/>
    <p:sldId id="269" r:id="rId3"/>
    <p:sldId id="267" r:id="rId4"/>
    <p:sldId id="268" r:id="rId5"/>
    <p:sldId id="259" r:id="rId6"/>
    <p:sldId id="260" r:id="rId7"/>
    <p:sldId id="261" r:id="rId8"/>
    <p:sldId id="262" r:id="rId9"/>
    <p:sldId id="263" r:id="rId10"/>
    <p:sldId id="264" r:id="rId11"/>
    <p:sldId id="265"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25" r:id="rId54"/>
    <p:sldId id="313" r:id="rId55"/>
    <p:sldId id="314" r:id="rId56"/>
    <p:sldId id="315" r:id="rId57"/>
    <p:sldId id="316" r:id="rId58"/>
    <p:sldId id="317" r:id="rId59"/>
    <p:sldId id="318" r:id="rId60"/>
    <p:sldId id="319" r:id="rId61"/>
    <p:sldId id="320" r:id="rId62"/>
    <p:sldId id="321" r:id="rId63"/>
    <p:sldId id="322" r:id="rId64"/>
    <p:sldId id="323" r:id="rId65"/>
    <p:sldId id="324" r:id="rId66"/>
    <p:sldId id="335" r:id="rId67"/>
    <p:sldId id="333" r:id="rId68"/>
    <p:sldId id="326" r:id="rId69"/>
    <p:sldId id="327" r:id="rId70"/>
    <p:sldId id="328" r:id="rId71"/>
    <p:sldId id="329" r:id="rId72"/>
    <p:sldId id="330" r:id="rId73"/>
    <p:sldId id="331" r:id="rId74"/>
    <p:sldId id="332" r:id="rId75"/>
    <p:sldId id="258" r:id="rId76"/>
    <p:sldId id="334" r:id="rId77"/>
    <p:sldId id="266" r:id="rId7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snapToObjects="1">
      <p:cViewPr varScale="1">
        <p:scale>
          <a:sx n="121" d="100"/>
          <a:sy n="121" d="100"/>
        </p:scale>
        <p:origin x="1904"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0785C5-2DC2-4BF1-B40D-A69CE597887F}" type="doc">
      <dgm:prSet loTypeId="urn:microsoft.com/office/officeart/2005/8/layout/vList2" loCatId="list" qsTypeId="urn:microsoft.com/office/officeart/2005/8/quickstyle/simple1" qsCatId="simple" csTypeId="urn:microsoft.com/office/officeart/2005/8/colors/accent4_2" csCatId="accent4" phldr="1"/>
      <dgm:spPr/>
      <dgm:t>
        <a:bodyPr/>
        <a:lstStyle/>
        <a:p>
          <a:endParaRPr lang="en-US"/>
        </a:p>
      </dgm:t>
    </dgm:pt>
    <dgm:pt modelId="{691592C5-9367-451A-A097-37E576713DE2}">
      <dgm:prSet phldrT="[Text]" custT="1"/>
      <dgm:spPr/>
      <dgm:t>
        <a:bodyPr/>
        <a:lstStyle/>
        <a:p>
          <a:pPr>
            <a:lnSpc>
              <a:spcPct val="100000"/>
            </a:lnSpc>
            <a:spcBef>
              <a:spcPts val="0"/>
            </a:spcBef>
            <a:spcAft>
              <a:spcPts val="0"/>
            </a:spcAft>
          </a:pPr>
          <a:r>
            <a:rPr lang="en-US" sz="2400" b="1" dirty="0"/>
            <a:t>No population-based studies yet conducted</a:t>
          </a:r>
        </a:p>
      </dgm:t>
    </dgm:pt>
    <dgm:pt modelId="{67AC4047-73EA-4BC4-AA8F-ED5014CCEAA4}" type="parTrans" cxnId="{EA736B37-9C1B-46BD-A22E-B3B28DA2299D}">
      <dgm:prSet/>
      <dgm:spPr/>
      <dgm:t>
        <a:bodyPr/>
        <a:lstStyle/>
        <a:p>
          <a:pPr>
            <a:lnSpc>
              <a:spcPct val="100000"/>
            </a:lnSpc>
            <a:spcBef>
              <a:spcPts val="0"/>
            </a:spcBef>
            <a:spcAft>
              <a:spcPts val="0"/>
            </a:spcAft>
          </a:pPr>
          <a:endParaRPr lang="en-US" sz="2400" b="1"/>
        </a:p>
      </dgm:t>
    </dgm:pt>
    <dgm:pt modelId="{A31B0A04-D14C-4C1F-BED6-6FCFD76B52EB}" type="sibTrans" cxnId="{EA736B37-9C1B-46BD-A22E-B3B28DA2299D}">
      <dgm:prSet/>
      <dgm:spPr/>
      <dgm:t>
        <a:bodyPr/>
        <a:lstStyle/>
        <a:p>
          <a:pPr>
            <a:lnSpc>
              <a:spcPct val="100000"/>
            </a:lnSpc>
            <a:spcBef>
              <a:spcPts val="0"/>
            </a:spcBef>
            <a:spcAft>
              <a:spcPts val="0"/>
            </a:spcAft>
          </a:pPr>
          <a:endParaRPr lang="en-US" sz="2400" b="1"/>
        </a:p>
      </dgm:t>
    </dgm:pt>
    <dgm:pt modelId="{78146621-5A09-471C-8BB5-7013982187DA}">
      <dgm:prSet custT="1"/>
      <dgm:spPr/>
      <dgm:t>
        <a:bodyPr/>
        <a:lstStyle/>
        <a:p>
          <a:pPr>
            <a:lnSpc>
              <a:spcPct val="100000"/>
            </a:lnSpc>
            <a:spcBef>
              <a:spcPts val="0"/>
            </a:spcBef>
            <a:spcAft>
              <a:spcPts val="0"/>
            </a:spcAft>
          </a:pPr>
          <a:r>
            <a:rPr lang="en-US" sz="2400" b="1" dirty="0"/>
            <a:t>Lack of gender variance variables in health surveys</a:t>
          </a:r>
        </a:p>
      </dgm:t>
    </dgm:pt>
    <dgm:pt modelId="{919172F0-A3E5-472F-A93D-305B6D6AFA85}" type="parTrans" cxnId="{5F3028F8-9C00-4A70-9BD6-92A85A8C1DB4}">
      <dgm:prSet/>
      <dgm:spPr/>
      <dgm:t>
        <a:bodyPr/>
        <a:lstStyle/>
        <a:p>
          <a:pPr>
            <a:lnSpc>
              <a:spcPct val="100000"/>
            </a:lnSpc>
            <a:spcBef>
              <a:spcPts val="0"/>
            </a:spcBef>
            <a:spcAft>
              <a:spcPts val="0"/>
            </a:spcAft>
          </a:pPr>
          <a:endParaRPr lang="en-US" sz="2400" b="1"/>
        </a:p>
      </dgm:t>
    </dgm:pt>
    <dgm:pt modelId="{A133FF77-CB2F-4783-BA09-2DA50A392DB8}" type="sibTrans" cxnId="{5F3028F8-9C00-4A70-9BD6-92A85A8C1DB4}">
      <dgm:prSet/>
      <dgm:spPr/>
      <dgm:t>
        <a:bodyPr/>
        <a:lstStyle/>
        <a:p>
          <a:pPr>
            <a:lnSpc>
              <a:spcPct val="100000"/>
            </a:lnSpc>
            <a:spcBef>
              <a:spcPts val="0"/>
            </a:spcBef>
            <a:spcAft>
              <a:spcPts val="0"/>
            </a:spcAft>
          </a:pPr>
          <a:endParaRPr lang="en-US" sz="2400" b="1"/>
        </a:p>
      </dgm:t>
    </dgm:pt>
    <dgm:pt modelId="{481BC253-2827-4EAB-8F27-92047D4B8090}">
      <dgm:prSet custT="1"/>
      <dgm:spPr/>
      <dgm:t>
        <a:bodyPr/>
        <a:lstStyle/>
        <a:p>
          <a:pPr>
            <a:lnSpc>
              <a:spcPct val="100000"/>
            </a:lnSpc>
            <a:spcBef>
              <a:spcPts val="0"/>
            </a:spcBef>
            <a:spcAft>
              <a:spcPts val="0"/>
            </a:spcAft>
          </a:pPr>
          <a:r>
            <a:rPr lang="en-US" sz="2400" b="1" dirty="0"/>
            <a:t>Social stigma</a:t>
          </a:r>
        </a:p>
      </dgm:t>
    </dgm:pt>
    <dgm:pt modelId="{C4873B5E-28D4-4F94-B666-85B40840BEE2}" type="parTrans" cxnId="{98B49B16-E3DD-4A15-BDAA-769A62BDD308}">
      <dgm:prSet/>
      <dgm:spPr/>
      <dgm:t>
        <a:bodyPr/>
        <a:lstStyle/>
        <a:p>
          <a:pPr>
            <a:lnSpc>
              <a:spcPct val="100000"/>
            </a:lnSpc>
            <a:spcBef>
              <a:spcPts val="0"/>
            </a:spcBef>
            <a:spcAft>
              <a:spcPts val="0"/>
            </a:spcAft>
          </a:pPr>
          <a:endParaRPr lang="en-US" sz="2400" b="1"/>
        </a:p>
      </dgm:t>
    </dgm:pt>
    <dgm:pt modelId="{31F89FF5-8CA2-4743-AC1F-14CA1E62421C}" type="sibTrans" cxnId="{98B49B16-E3DD-4A15-BDAA-769A62BDD308}">
      <dgm:prSet/>
      <dgm:spPr/>
      <dgm:t>
        <a:bodyPr/>
        <a:lstStyle/>
        <a:p>
          <a:pPr>
            <a:lnSpc>
              <a:spcPct val="100000"/>
            </a:lnSpc>
            <a:spcBef>
              <a:spcPts val="0"/>
            </a:spcBef>
            <a:spcAft>
              <a:spcPts val="0"/>
            </a:spcAft>
          </a:pPr>
          <a:endParaRPr lang="en-US" sz="2400" b="1"/>
        </a:p>
      </dgm:t>
    </dgm:pt>
    <dgm:pt modelId="{16269981-EAED-4334-A897-1527C218E4B3}">
      <dgm:prSet custT="1"/>
      <dgm:spPr/>
      <dgm:t>
        <a:bodyPr/>
        <a:lstStyle/>
        <a:p>
          <a:pPr>
            <a:lnSpc>
              <a:spcPct val="100000"/>
            </a:lnSpc>
            <a:spcBef>
              <a:spcPts val="0"/>
            </a:spcBef>
            <a:spcAft>
              <a:spcPts val="0"/>
            </a:spcAft>
          </a:pPr>
          <a:r>
            <a:rPr lang="en-US" sz="2400" b="1" dirty="0"/>
            <a:t>“Post-transsexual” identity and stealth existence </a:t>
          </a:r>
        </a:p>
      </dgm:t>
    </dgm:pt>
    <dgm:pt modelId="{02CC5BBB-8FAB-4709-9308-7A6A2A0D67AD}" type="parTrans" cxnId="{DACCBBD0-029A-4AE1-B132-7FD6F29EA31D}">
      <dgm:prSet/>
      <dgm:spPr/>
      <dgm:t>
        <a:bodyPr/>
        <a:lstStyle/>
        <a:p>
          <a:pPr>
            <a:lnSpc>
              <a:spcPct val="100000"/>
            </a:lnSpc>
            <a:spcBef>
              <a:spcPts val="0"/>
            </a:spcBef>
            <a:spcAft>
              <a:spcPts val="0"/>
            </a:spcAft>
          </a:pPr>
          <a:endParaRPr lang="en-US" sz="2400" b="1"/>
        </a:p>
      </dgm:t>
    </dgm:pt>
    <dgm:pt modelId="{A971732C-53E5-4348-97C0-F89FB4BDF0EC}" type="sibTrans" cxnId="{DACCBBD0-029A-4AE1-B132-7FD6F29EA31D}">
      <dgm:prSet/>
      <dgm:spPr/>
      <dgm:t>
        <a:bodyPr/>
        <a:lstStyle/>
        <a:p>
          <a:pPr>
            <a:lnSpc>
              <a:spcPct val="100000"/>
            </a:lnSpc>
            <a:spcBef>
              <a:spcPts val="0"/>
            </a:spcBef>
            <a:spcAft>
              <a:spcPts val="0"/>
            </a:spcAft>
          </a:pPr>
          <a:endParaRPr lang="en-US" sz="2400" b="1"/>
        </a:p>
      </dgm:t>
    </dgm:pt>
    <dgm:pt modelId="{CC888375-3EC5-4D9A-A61A-78CCFD5EEA3F}">
      <dgm:prSet custT="1"/>
      <dgm:spPr/>
      <dgm:t>
        <a:bodyPr/>
        <a:lstStyle/>
        <a:p>
          <a:pPr>
            <a:lnSpc>
              <a:spcPct val="100000"/>
            </a:lnSpc>
            <a:spcBef>
              <a:spcPts val="0"/>
            </a:spcBef>
            <a:spcAft>
              <a:spcPts val="0"/>
            </a:spcAft>
          </a:pPr>
          <a:r>
            <a:rPr lang="en-US" sz="2400" b="1" dirty="0"/>
            <a:t>Trans female centric</a:t>
          </a:r>
        </a:p>
      </dgm:t>
    </dgm:pt>
    <dgm:pt modelId="{87D546AD-F4A5-421B-A678-43DB09023AA1}" type="parTrans" cxnId="{603A9156-045E-45EA-8B18-289C8E87E987}">
      <dgm:prSet/>
      <dgm:spPr/>
      <dgm:t>
        <a:bodyPr/>
        <a:lstStyle/>
        <a:p>
          <a:pPr>
            <a:lnSpc>
              <a:spcPct val="100000"/>
            </a:lnSpc>
            <a:spcBef>
              <a:spcPts val="0"/>
            </a:spcBef>
            <a:spcAft>
              <a:spcPts val="0"/>
            </a:spcAft>
          </a:pPr>
          <a:endParaRPr lang="en-US" sz="2400" b="1"/>
        </a:p>
      </dgm:t>
    </dgm:pt>
    <dgm:pt modelId="{3605D1E9-9F5A-45AA-A142-8DDB2EF49EF3}" type="sibTrans" cxnId="{603A9156-045E-45EA-8B18-289C8E87E987}">
      <dgm:prSet/>
      <dgm:spPr/>
      <dgm:t>
        <a:bodyPr/>
        <a:lstStyle/>
        <a:p>
          <a:pPr>
            <a:lnSpc>
              <a:spcPct val="100000"/>
            </a:lnSpc>
            <a:spcBef>
              <a:spcPts val="0"/>
            </a:spcBef>
            <a:spcAft>
              <a:spcPts val="0"/>
            </a:spcAft>
          </a:pPr>
          <a:endParaRPr lang="en-US" sz="2400" b="1"/>
        </a:p>
      </dgm:t>
    </dgm:pt>
    <dgm:pt modelId="{8099FB89-B1FB-4DA2-93FB-8FA69DE4B58A}">
      <dgm:prSet custT="1"/>
      <dgm:spPr/>
      <dgm:t>
        <a:bodyPr/>
        <a:lstStyle/>
        <a:p>
          <a:pPr>
            <a:lnSpc>
              <a:spcPct val="100000"/>
            </a:lnSpc>
            <a:spcBef>
              <a:spcPts val="0"/>
            </a:spcBef>
            <a:spcAft>
              <a:spcPts val="0"/>
            </a:spcAft>
          </a:pPr>
          <a:r>
            <a:rPr lang="en-US" sz="2400" b="1" dirty="0"/>
            <a:t>Trans male invisibility</a:t>
          </a:r>
        </a:p>
      </dgm:t>
    </dgm:pt>
    <dgm:pt modelId="{7E826BD0-977F-4F25-A143-8A3F150C280D}" type="parTrans" cxnId="{6AC68E07-0C3A-419F-AF9D-A637C88CF339}">
      <dgm:prSet/>
      <dgm:spPr/>
      <dgm:t>
        <a:bodyPr/>
        <a:lstStyle/>
        <a:p>
          <a:pPr>
            <a:lnSpc>
              <a:spcPct val="100000"/>
            </a:lnSpc>
            <a:spcBef>
              <a:spcPts val="0"/>
            </a:spcBef>
            <a:spcAft>
              <a:spcPts val="0"/>
            </a:spcAft>
          </a:pPr>
          <a:endParaRPr lang="en-US" sz="2400" b="1"/>
        </a:p>
      </dgm:t>
    </dgm:pt>
    <dgm:pt modelId="{6EDEB551-97E2-4BE8-A989-75F0F09623A7}" type="sibTrans" cxnId="{6AC68E07-0C3A-419F-AF9D-A637C88CF339}">
      <dgm:prSet/>
      <dgm:spPr/>
      <dgm:t>
        <a:bodyPr/>
        <a:lstStyle/>
        <a:p>
          <a:pPr>
            <a:lnSpc>
              <a:spcPct val="100000"/>
            </a:lnSpc>
            <a:spcBef>
              <a:spcPts val="0"/>
            </a:spcBef>
            <a:spcAft>
              <a:spcPts val="0"/>
            </a:spcAft>
          </a:pPr>
          <a:endParaRPr lang="en-US" sz="2400" b="1"/>
        </a:p>
      </dgm:t>
    </dgm:pt>
    <dgm:pt modelId="{3D2FBC85-71C6-408B-89F6-8B328B64973A}">
      <dgm:prSet custT="1"/>
      <dgm:spPr/>
      <dgm:t>
        <a:bodyPr/>
        <a:lstStyle/>
        <a:p>
          <a:pPr>
            <a:lnSpc>
              <a:spcPct val="100000"/>
            </a:lnSpc>
            <a:spcBef>
              <a:spcPts val="0"/>
            </a:spcBef>
            <a:spcAft>
              <a:spcPts val="0"/>
            </a:spcAft>
          </a:pPr>
          <a:r>
            <a:rPr lang="en-US" sz="2400" b="1" dirty="0"/>
            <a:t> Pathology based</a:t>
          </a:r>
        </a:p>
      </dgm:t>
    </dgm:pt>
    <dgm:pt modelId="{694CC4F4-D232-458F-882B-3A88C2BF4AC3}" type="parTrans" cxnId="{86F0BA23-A1E8-45F1-B492-852D8E79EDC4}">
      <dgm:prSet/>
      <dgm:spPr/>
      <dgm:t>
        <a:bodyPr/>
        <a:lstStyle/>
        <a:p>
          <a:pPr>
            <a:lnSpc>
              <a:spcPct val="100000"/>
            </a:lnSpc>
            <a:spcBef>
              <a:spcPts val="0"/>
            </a:spcBef>
            <a:spcAft>
              <a:spcPts val="0"/>
            </a:spcAft>
          </a:pPr>
          <a:endParaRPr lang="en-US" sz="2400" b="1"/>
        </a:p>
      </dgm:t>
    </dgm:pt>
    <dgm:pt modelId="{34E02D74-94C5-4559-9939-DE48344E8A40}" type="sibTrans" cxnId="{86F0BA23-A1E8-45F1-B492-852D8E79EDC4}">
      <dgm:prSet/>
      <dgm:spPr/>
      <dgm:t>
        <a:bodyPr/>
        <a:lstStyle/>
        <a:p>
          <a:pPr>
            <a:lnSpc>
              <a:spcPct val="100000"/>
            </a:lnSpc>
            <a:spcBef>
              <a:spcPts val="0"/>
            </a:spcBef>
            <a:spcAft>
              <a:spcPts val="0"/>
            </a:spcAft>
          </a:pPr>
          <a:endParaRPr lang="en-US" sz="2400" b="1"/>
        </a:p>
      </dgm:t>
    </dgm:pt>
    <dgm:pt modelId="{7A88BE12-A657-4189-A8F0-CE9C26353E63}" type="pres">
      <dgm:prSet presAssocID="{040785C5-2DC2-4BF1-B40D-A69CE597887F}" presName="linear" presStyleCnt="0">
        <dgm:presLayoutVars>
          <dgm:animLvl val="lvl"/>
          <dgm:resizeHandles val="exact"/>
        </dgm:presLayoutVars>
      </dgm:prSet>
      <dgm:spPr/>
    </dgm:pt>
    <dgm:pt modelId="{70C4EB5C-23A8-4780-BB35-14D145141671}" type="pres">
      <dgm:prSet presAssocID="{691592C5-9367-451A-A097-37E576713DE2}" presName="parentText" presStyleLbl="node1" presStyleIdx="0" presStyleCnt="7">
        <dgm:presLayoutVars>
          <dgm:chMax val="0"/>
          <dgm:bulletEnabled val="1"/>
        </dgm:presLayoutVars>
      </dgm:prSet>
      <dgm:spPr/>
    </dgm:pt>
    <dgm:pt modelId="{07B22137-4D48-4910-A90D-CD86A635F197}" type="pres">
      <dgm:prSet presAssocID="{A31B0A04-D14C-4C1F-BED6-6FCFD76B52EB}" presName="spacer" presStyleCnt="0"/>
      <dgm:spPr/>
    </dgm:pt>
    <dgm:pt modelId="{D9196DBC-4A3D-40D9-944F-A241BED108EA}" type="pres">
      <dgm:prSet presAssocID="{78146621-5A09-471C-8BB5-7013982187DA}" presName="parentText" presStyleLbl="node1" presStyleIdx="1" presStyleCnt="7">
        <dgm:presLayoutVars>
          <dgm:chMax val="0"/>
          <dgm:bulletEnabled val="1"/>
        </dgm:presLayoutVars>
      </dgm:prSet>
      <dgm:spPr/>
    </dgm:pt>
    <dgm:pt modelId="{A3670CCA-DBA5-4773-AED8-D693741AD4B2}" type="pres">
      <dgm:prSet presAssocID="{A133FF77-CB2F-4783-BA09-2DA50A392DB8}" presName="spacer" presStyleCnt="0"/>
      <dgm:spPr/>
    </dgm:pt>
    <dgm:pt modelId="{FF5A0288-A247-4274-924D-224F2F306DD2}" type="pres">
      <dgm:prSet presAssocID="{481BC253-2827-4EAB-8F27-92047D4B8090}" presName="parentText" presStyleLbl="node1" presStyleIdx="2" presStyleCnt="7">
        <dgm:presLayoutVars>
          <dgm:chMax val="0"/>
          <dgm:bulletEnabled val="1"/>
        </dgm:presLayoutVars>
      </dgm:prSet>
      <dgm:spPr/>
    </dgm:pt>
    <dgm:pt modelId="{62A79926-D517-4883-87C0-A765189DD3DB}" type="pres">
      <dgm:prSet presAssocID="{31F89FF5-8CA2-4743-AC1F-14CA1E62421C}" presName="spacer" presStyleCnt="0"/>
      <dgm:spPr/>
    </dgm:pt>
    <dgm:pt modelId="{44685AA0-9898-47E9-8FC2-15132FD7865A}" type="pres">
      <dgm:prSet presAssocID="{16269981-EAED-4334-A897-1527C218E4B3}" presName="parentText" presStyleLbl="node1" presStyleIdx="3" presStyleCnt="7">
        <dgm:presLayoutVars>
          <dgm:chMax val="0"/>
          <dgm:bulletEnabled val="1"/>
        </dgm:presLayoutVars>
      </dgm:prSet>
      <dgm:spPr/>
    </dgm:pt>
    <dgm:pt modelId="{9FF36911-FC9E-467C-A42D-2E9C21042F89}" type="pres">
      <dgm:prSet presAssocID="{A971732C-53E5-4348-97C0-F89FB4BDF0EC}" presName="spacer" presStyleCnt="0"/>
      <dgm:spPr/>
    </dgm:pt>
    <dgm:pt modelId="{FF4C694B-7843-425F-A490-C1C51AAD6343}" type="pres">
      <dgm:prSet presAssocID="{CC888375-3EC5-4D9A-A61A-78CCFD5EEA3F}" presName="parentText" presStyleLbl="node1" presStyleIdx="4" presStyleCnt="7">
        <dgm:presLayoutVars>
          <dgm:chMax val="0"/>
          <dgm:bulletEnabled val="1"/>
        </dgm:presLayoutVars>
      </dgm:prSet>
      <dgm:spPr/>
    </dgm:pt>
    <dgm:pt modelId="{BC40E7A2-F1D2-4B93-8140-76E391A682BF}" type="pres">
      <dgm:prSet presAssocID="{3605D1E9-9F5A-45AA-A142-8DDB2EF49EF3}" presName="spacer" presStyleCnt="0"/>
      <dgm:spPr/>
    </dgm:pt>
    <dgm:pt modelId="{3E72084A-EF59-4032-8BB1-FE1FC9E5A544}" type="pres">
      <dgm:prSet presAssocID="{8099FB89-B1FB-4DA2-93FB-8FA69DE4B58A}" presName="parentText" presStyleLbl="node1" presStyleIdx="5" presStyleCnt="7">
        <dgm:presLayoutVars>
          <dgm:chMax val="0"/>
          <dgm:bulletEnabled val="1"/>
        </dgm:presLayoutVars>
      </dgm:prSet>
      <dgm:spPr/>
    </dgm:pt>
    <dgm:pt modelId="{E90603CF-1B4A-41E2-B2E1-DD57F30DFD62}" type="pres">
      <dgm:prSet presAssocID="{6EDEB551-97E2-4BE8-A989-75F0F09623A7}" presName="spacer" presStyleCnt="0"/>
      <dgm:spPr/>
    </dgm:pt>
    <dgm:pt modelId="{067A41D6-609F-49C1-B48E-A1F1C2ADACE0}" type="pres">
      <dgm:prSet presAssocID="{3D2FBC85-71C6-408B-89F6-8B328B64973A}" presName="parentText" presStyleLbl="node1" presStyleIdx="6" presStyleCnt="7">
        <dgm:presLayoutVars>
          <dgm:chMax val="0"/>
          <dgm:bulletEnabled val="1"/>
        </dgm:presLayoutVars>
      </dgm:prSet>
      <dgm:spPr/>
    </dgm:pt>
  </dgm:ptLst>
  <dgm:cxnLst>
    <dgm:cxn modelId="{6AC68E07-0C3A-419F-AF9D-A637C88CF339}" srcId="{040785C5-2DC2-4BF1-B40D-A69CE597887F}" destId="{8099FB89-B1FB-4DA2-93FB-8FA69DE4B58A}" srcOrd="5" destOrd="0" parTransId="{7E826BD0-977F-4F25-A143-8A3F150C280D}" sibTransId="{6EDEB551-97E2-4BE8-A989-75F0F09623A7}"/>
    <dgm:cxn modelId="{53CA1E11-E60F-ED40-AB56-A8387E85981C}" type="presOf" srcId="{691592C5-9367-451A-A097-37E576713DE2}" destId="{70C4EB5C-23A8-4780-BB35-14D145141671}" srcOrd="0" destOrd="0" presId="urn:microsoft.com/office/officeart/2005/8/layout/vList2"/>
    <dgm:cxn modelId="{98B49B16-E3DD-4A15-BDAA-769A62BDD308}" srcId="{040785C5-2DC2-4BF1-B40D-A69CE597887F}" destId="{481BC253-2827-4EAB-8F27-92047D4B8090}" srcOrd="2" destOrd="0" parTransId="{C4873B5E-28D4-4F94-B666-85B40840BEE2}" sibTransId="{31F89FF5-8CA2-4743-AC1F-14CA1E62421C}"/>
    <dgm:cxn modelId="{86F0BA23-A1E8-45F1-B492-852D8E79EDC4}" srcId="{040785C5-2DC2-4BF1-B40D-A69CE597887F}" destId="{3D2FBC85-71C6-408B-89F6-8B328B64973A}" srcOrd="6" destOrd="0" parTransId="{694CC4F4-D232-458F-882B-3A88C2BF4AC3}" sibTransId="{34E02D74-94C5-4559-9939-DE48344E8A40}"/>
    <dgm:cxn modelId="{EA736B37-9C1B-46BD-A22E-B3B28DA2299D}" srcId="{040785C5-2DC2-4BF1-B40D-A69CE597887F}" destId="{691592C5-9367-451A-A097-37E576713DE2}" srcOrd="0" destOrd="0" parTransId="{67AC4047-73EA-4BC4-AA8F-ED5014CCEAA4}" sibTransId="{A31B0A04-D14C-4C1F-BED6-6FCFD76B52EB}"/>
    <dgm:cxn modelId="{66C70551-CD00-0C43-B320-1E779018960F}" type="presOf" srcId="{3D2FBC85-71C6-408B-89F6-8B328B64973A}" destId="{067A41D6-609F-49C1-B48E-A1F1C2ADACE0}" srcOrd="0" destOrd="0" presId="urn:microsoft.com/office/officeart/2005/8/layout/vList2"/>
    <dgm:cxn modelId="{19D41D54-30C3-754B-ABA1-3C394E696C5A}" type="presOf" srcId="{16269981-EAED-4334-A897-1527C218E4B3}" destId="{44685AA0-9898-47E9-8FC2-15132FD7865A}" srcOrd="0" destOrd="0" presId="urn:microsoft.com/office/officeart/2005/8/layout/vList2"/>
    <dgm:cxn modelId="{603A9156-045E-45EA-8B18-289C8E87E987}" srcId="{040785C5-2DC2-4BF1-B40D-A69CE597887F}" destId="{CC888375-3EC5-4D9A-A61A-78CCFD5EEA3F}" srcOrd="4" destOrd="0" parTransId="{87D546AD-F4A5-421B-A678-43DB09023AA1}" sibTransId="{3605D1E9-9F5A-45AA-A142-8DDB2EF49EF3}"/>
    <dgm:cxn modelId="{AE1257C7-1251-0B48-B6BC-92637F70390D}" type="presOf" srcId="{481BC253-2827-4EAB-8F27-92047D4B8090}" destId="{FF5A0288-A247-4274-924D-224F2F306DD2}" srcOrd="0" destOrd="0" presId="urn:microsoft.com/office/officeart/2005/8/layout/vList2"/>
    <dgm:cxn modelId="{47955AD0-9D3C-C148-B5F8-9106A6675E91}" type="presOf" srcId="{040785C5-2DC2-4BF1-B40D-A69CE597887F}" destId="{7A88BE12-A657-4189-A8F0-CE9C26353E63}" srcOrd="0" destOrd="0" presId="urn:microsoft.com/office/officeart/2005/8/layout/vList2"/>
    <dgm:cxn modelId="{DACCBBD0-029A-4AE1-B132-7FD6F29EA31D}" srcId="{040785C5-2DC2-4BF1-B40D-A69CE597887F}" destId="{16269981-EAED-4334-A897-1527C218E4B3}" srcOrd="3" destOrd="0" parTransId="{02CC5BBB-8FAB-4709-9308-7A6A2A0D67AD}" sibTransId="{A971732C-53E5-4348-97C0-F89FB4BDF0EC}"/>
    <dgm:cxn modelId="{097C99EC-B6A6-5F46-98A8-B1FB96DE44A7}" type="presOf" srcId="{CC888375-3EC5-4D9A-A61A-78CCFD5EEA3F}" destId="{FF4C694B-7843-425F-A490-C1C51AAD6343}" srcOrd="0" destOrd="0" presId="urn:microsoft.com/office/officeart/2005/8/layout/vList2"/>
    <dgm:cxn modelId="{DAF256F5-7352-C442-9732-98715AFDE535}" type="presOf" srcId="{78146621-5A09-471C-8BB5-7013982187DA}" destId="{D9196DBC-4A3D-40D9-944F-A241BED108EA}" srcOrd="0" destOrd="0" presId="urn:microsoft.com/office/officeart/2005/8/layout/vList2"/>
    <dgm:cxn modelId="{11C5DBF5-9387-3B42-915E-E126093900F9}" type="presOf" srcId="{8099FB89-B1FB-4DA2-93FB-8FA69DE4B58A}" destId="{3E72084A-EF59-4032-8BB1-FE1FC9E5A544}" srcOrd="0" destOrd="0" presId="urn:microsoft.com/office/officeart/2005/8/layout/vList2"/>
    <dgm:cxn modelId="{5F3028F8-9C00-4A70-9BD6-92A85A8C1DB4}" srcId="{040785C5-2DC2-4BF1-B40D-A69CE597887F}" destId="{78146621-5A09-471C-8BB5-7013982187DA}" srcOrd="1" destOrd="0" parTransId="{919172F0-A3E5-472F-A93D-305B6D6AFA85}" sibTransId="{A133FF77-CB2F-4783-BA09-2DA50A392DB8}"/>
    <dgm:cxn modelId="{40AA4AB4-18B9-4B4E-96B8-5C7AA708CB6F}" type="presParOf" srcId="{7A88BE12-A657-4189-A8F0-CE9C26353E63}" destId="{70C4EB5C-23A8-4780-BB35-14D145141671}" srcOrd="0" destOrd="0" presId="urn:microsoft.com/office/officeart/2005/8/layout/vList2"/>
    <dgm:cxn modelId="{32C7F08B-D8BC-AE41-82C2-61C284C9EF96}" type="presParOf" srcId="{7A88BE12-A657-4189-A8F0-CE9C26353E63}" destId="{07B22137-4D48-4910-A90D-CD86A635F197}" srcOrd="1" destOrd="0" presId="urn:microsoft.com/office/officeart/2005/8/layout/vList2"/>
    <dgm:cxn modelId="{889D54E3-0C60-664A-8C4C-8F3E9F975A7F}" type="presParOf" srcId="{7A88BE12-A657-4189-A8F0-CE9C26353E63}" destId="{D9196DBC-4A3D-40D9-944F-A241BED108EA}" srcOrd="2" destOrd="0" presId="urn:microsoft.com/office/officeart/2005/8/layout/vList2"/>
    <dgm:cxn modelId="{0DB4655B-B4BF-1342-830C-C727AA3BA49F}" type="presParOf" srcId="{7A88BE12-A657-4189-A8F0-CE9C26353E63}" destId="{A3670CCA-DBA5-4773-AED8-D693741AD4B2}" srcOrd="3" destOrd="0" presId="urn:microsoft.com/office/officeart/2005/8/layout/vList2"/>
    <dgm:cxn modelId="{09BBE848-EE82-5649-B603-7B6C199C4305}" type="presParOf" srcId="{7A88BE12-A657-4189-A8F0-CE9C26353E63}" destId="{FF5A0288-A247-4274-924D-224F2F306DD2}" srcOrd="4" destOrd="0" presId="urn:microsoft.com/office/officeart/2005/8/layout/vList2"/>
    <dgm:cxn modelId="{2AB5A02B-B0B2-DC42-8761-A2E3C21DCE04}" type="presParOf" srcId="{7A88BE12-A657-4189-A8F0-CE9C26353E63}" destId="{62A79926-D517-4883-87C0-A765189DD3DB}" srcOrd="5" destOrd="0" presId="urn:microsoft.com/office/officeart/2005/8/layout/vList2"/>
    <dgm:cxn modelId="{26263C66-323B-1F42-AB44-B812FDB80478}" type="presParOf" srcId="{7A88BE12-A657-4189-A8F0-CE9C26353E63}" destId="{44685AA0-9898-47E9-8FC2-15132FD7865A}" srcOrd="6" destOrd="0" presId="urn:microsoft.com/office/officeart/2005/8/layout/vList2"/>
    <dgm:cxn modelId="{CDDD6498-A8D4-FF41-A476-5370A8A2BF1E}" type="presParOf" srcId="{7A88BE12-A657-4189-A8F0-CE9C26353E63}" destId="{9FF36911-FC9E-467C-A42D-2E9C21042F89}" srcOrd="7" destOrd="0" presId="urn:microsoft.com/office/officeart/2005/8/layout/vList2"/>
    <dgm:cxn modelId="{EF3BDE01-AB06-D941-A337-46E1CD6C39A0}" type="presParOf" srcId="{7A88BE12-A657-4189-A8F0-CE9C26353E63}" destId="{FF4C694B-7843-425F-A490-C1C51AAD6343}" srcOrd="8" destOrd="0" presId="urn:microsoft.com/office/officeart/2005/8/layout/vList2"/>
    <dgm:cxn modelId="{F707AB42-81C8-F54D-AA98-177FE81544C2}" type="presParOf" srcId="{7A88BE12-A657-4189-A8F0-CE9C26353E63}" destId="{BC40E7A2-F1D2-4B93-8140-76E391A682BF}" srcOrd="9" destOrd="0" presId="urn:microsoft.com/office/officeart/2005/8/layout/vList2"/>
    <dgm:cxn modelId="{4B6D9A09-27B6-C442-9262-37E268AB2A9B}" type="presParOf" srcId="{7A88BE12-A657-4189-A8F0-CE9C26353E63}" destId="{3E72084A-EF59-4032-8BB1-FE1FC9E5A544}" srcOrd="10" destOrd="0" presId="urn:microsoft.com/office/officeart/2005/8/layout/vList2"/>
    <dgm:cxn modelId="{251BE627-1C75-5941-A096-7286966D986A}" type="presParOf" srcId="{7A88BE12-A657-4189-A8F0-CE9C26353E63}" destId="{E90603CF-1B4A-41E2-B2E1-DD57F30DFD62}" srcOrd="11" destOrd="0" presId="urn:microsoft.com/office/officeart/2005/8/layout/vList2"/>
    <dgm:cxn modelId="{E5D3A0B8-071D-7841-907D-37939BF2BDE2}" type="presParOf" srcId="{7A88BE12-A657-4189-A8F0-CE9C26353E63}" destId="{067A41D6-609F-49C1-B48E-A1F1C2ADACE0}"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BC058B-199B-4696-906D-F2D73ED44EB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0CE70ED-3162-4865-BA5A-96F8CD8B9CC2}">
      <dgm:prSet phldrT="[Text]" custT="1"/>
      <dgm:spPr/>
      <dgm:t>
        <a:bodyPr/>
        <a:lstStyle/>
        <a:p>
          <a:pPr algn="ctr"/>
          <a:r>
            <a:rPr lang="en-US" sz="3200" b="1" dirty="0"/>
            <a:t>North America</a:t>
          </a:r>
        </a:p>
      </dgm:t>
    </dgm:pt>
    <dgm:pt modelId="{7B8A4A27-7E32-4DC5-8397-DF5B0AF943A9}" type="parTrans" cxnId="{7625FEB4-FBAD-49E7-B60F-A1597B11214C}">
      <dgm:prSet/>
      <dgm:spPr/>
      <dgm:t>
        <a:bodyPr/>
        <a:lstStyle/>
        <a:p>
          <a:pPr algn="ctr"/>
          <a:endParaRPr lang="en-US" sz="2400" b="1"/>
        </a:p>
      </dgm:t>
    </dgm:pt>
    <dgm:pt modelId="{E413F560-75E9-4421-BE42-621E53BDB8A9}" type="sibTrans" cxnId="{7625FEB4-FBAD-49E7-B60F-A1597B11214C}">
      <dgm:prSet/>
      <dgm:spPr/>
      <dgm:t>
        <a:bodyPr/>
        <a:lstStyle/>
        <a:p>
          <a:pPr algn="ctr"/>
          <a:endParaRPr lang="en-US" sz="2400" b="1"/>
        </a:p>
      </dgm:t>
    </dgm:pt>
    <dgm:pt modelId="{8ED3E80C-0AA0-4AF0-BF47-44FBB8DD25C6}" type="pres">
      <dgm:prSet presAssocID="{03BC058B-199B-4696-906D-F2D73ED44EB6}" presName="linear" presStyleCnt="0">
        <dgm:presLayoutVars>
          <dgm:animLvl val="lvl"/>
          <dgm:resizeHandles val="exact"/>
        </dgm:presLayoutVars>
      </dgm:prSet>
      <dgm:spPr/>
    </dgm:pt>
    <dgm:pt modelId="{D0DC0EDC-7B34-4026-B5AA-86A39AE93520}" type="pres">
      <dgm:prSet presAssocID="{80CE70ED-3162-4865-BA5A-96F8CD8B9CC2}" presName="parentText" presStyleLbl="node1" presStyleIdx="0" presStyleCnt="1" custScaleY="247280" custLinFactNeighborY="-22623">
        <dgm:presLayoutVars>
          <dgm:chMax val="0"/>
          <dgm:bulletEnabled val="1"/>
        </dgm:presLayoutVars>
      </dgm:prSet>
      <dgm:spPr/>
    </dgm:pt>
  </dgm:ptLst>
  <dgm:cxnLst>
    <dgm:cxn modelId="{DE1C751B-3FE8-F448-9026-3CA92DE3336F}" type="presOf" srcId="{80CE70ED-3162-4865-BA5A-96F8CD8B9CC2}" destId="{D0DC0EDC-7B34-4026-B5AA-86A39AE93520}" srcOrd="0" destOrd="0" presId="urn:microsoft.com/office/officeart/2005/8/layout/vList2"/>
    <dgm:cxn modelId="{7625FEB4-FBAD-49E7-B60F-A1597B11214C}" srcId="{03BC058B-199B-4696-906D-F2D73ED44EB6}" destId="{80CE70ED-3162-4865-BA5A-96F8CD8B9CC2}" srcOrd="0" destOrd="0" parTransId="{7B8A4A27-7E32-4DC5-8397-DF5B0AF943A9}" sibTransId="{E413F560-75E9-4421-BE42-621E53BDB8A9}"/>
    <dgm:cxn modelId="{843CD4B7-7753-AD46-B10D-43069E14C518}" type="presOf" srcId="{03BC058B-199B-4696-906D-F2D73ED44EB6}" destId="{8ED3E80C-0AA0-4AF0-BF47-44FBB8DD25C6}" srcOrd="0" destOrd="0" presId="urn:microsoft.com/office/officeart/2005/8/layout/vList2"/>
    <dgm:cxn modelId="{17EADF25-DB87-D04E-9226-9BD81354EBF2}" type="presParOf" srcId="{8ED3E80C-0AA0-4AF0-BF47-44FBB8DD25C6}" destId="{D0DC0EDC-7B34-4026-B5AA-86A39AE93520}"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92E4FF-468D-4CBE-87D8-A9EE67330D4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D768DD29-B1D7-47FC-96F5-B4AD6E8E22AD}">
      <dgm:prSet phldrT="[Text]" custT="1"/>
      <dgm:spPr/>
      <dgm:t>
        <a:bodyPr/>
        <a:lstStyle/>
        <a:p>
          <a:r>
            <a:rPr lang="en-US" sz="3200" b="1" dirty="0"/>
            <a:t>28%</a:t>
          </a:r>
        </a:p>
      </dgm:t>
    </dgm:pt>
    <dgm:pt modelId="{67B5583B-D2C0-4543-8F5D-CCB653CFF205}" type="parTrans" cxnId="{C6F48092-58E0-49ED-B9B0-816CB47132BB}">
      <dgm:prSet/>
      <dgm:spPr/>
      <dgm:t>
        <a:bodyPr/>
        <a:lstStyle/>
        <a:p>
          <a:endParaRPr lang="en-US"/>
        </a:p>
      </dgm:t>
    </dgm:pt>
    <dgm:pt modelId="{840E7BA8-8CCA-416A-B880-821BC6941464}" type="sibTrans" cxnId="{C6F48092-58E0-49ED-B9B0-816CB47132BB}">
      <dgm:prSet/>
      <dgm:spPr/>
      <dgm:t>
        <a:bodyPr/>
        <a:lstStyle/>
        <a:p>
          <a:endParaRPr lang="en-US"/>
        </a:p>
      </dgm:t>
    </dgm:pt>
    <dgm:pt modelId="{36E66DAA-929B-4B1E-BC58-BD4AE60DAE34}">
      <dgm:prSet custT="1"/>
      <dgm:spPr/>
      <dgm:t>
        <a:bodyPr/>
        <a:lstStyle/>
        <a:p>
          <a:pPr>
            <a:lnSpc>
              <a:spcPct val="80000"/>
            </a:lnSpc>
            <a:spcAft>
              <a:spcPts val="0"/>
            </a:spcAft>
          </a:pPr>
          <a:r>
            <a:rPr lang="en-US" sz="2200" b="1" dirty="0">
              <a:latin typeface="Arial"/>
              <a:cs typeface="Arial"/>
            </a:rPr>
            <a:t>United States </a:t>
          </a:r>
          <a:r>
            <a:rPr lang="en-US" sz="2200" dirty="0">
              <a:latin typeface="Arial"/>
              <a:cs typeface="Arial"/>
            </a:rPr>
            <a:t>(Herbst et al., 2008)</a:t>
          </a:r>
        </a:p>
      </dgm:t>
    </dgm:pt>
    <dgm:pt modelId="{05FEFDFF-80D3-49A6-967C-DD390F277591}" type="parTrans" cxnId="{325E9AF8-E151-4606-8101-AF25E4B89C77}">
      <dgm:prSet/>
      <dgm:spPr/>
      <dgm:t>
        <a:bodyPr/>
        <a:lstStyle/>
        <a:p>
          <a:endParaRPr lang="en-US"/>
        </a:p>
      </dgm:t>
    </dgm:pt>
    <dgm:pt modelId="{0F27EE81-EB06-4139-8E34-106F06103D66}" type="sibTrans" cxnId="{325E9AF8-E151-4606-8101-AF25E4B89C77}">
      <dgm:prSet/>
      <dgm:spPr/>
      <dgm:t>
        <a:bodyPr/>
        <a:lstStyle/>
        <a:p>
          <a:endParaRPr lang="en-US"/>
        </a:p>
      </dgm:t>
    </dgm:pt>
    <dgm:pt modelId="{9FE3DC6D-9DF4-4B5D-8840-77D271AAF2E7}">
      <dgm:prSet custT="1"/>
      <dgm:spPr/>
      <dgm:t>
        <a:bodyPr/>
        <a:lstStyle/>
        <a:p>
          <a:pPr>
            <a:lnSpc>
              <a:spcPct val="80000"/>
            </a:lnSpc>
            <a:spcAft>
              <a:spcPts val="0"/>
            </a:spcAft>
          </a:pPr>
          <a:r>
            <a:rPr lang="en-US" sz="2200" dirty="0">
              <a:latin typeface="Arial"/>
              <a:cs typeface="Arial"/>
            </a:rPr>
            <a:t>Meta analysis</a:t>
          </a:r>
        </a:p>
      </dgm:t>
    </dgm:pt>
    <dgm:pt modelId="{2CA38392-82C8-4E8F-9872-186FC35FFA8B}" type="parTrans" cxnId="{C3E17FEC-06FA-4477-9450-FAC852C2A132}">
      <dgm:prSet/>
      <dgm:spPr/>
      <dgm:t>
        <a:bodyPr/>
        <a:lstStyle/>
        <a:p>
          <a:endParaRPr lang="en-US"/>
        </a:p>
      </dgm:t>
    </dgm:pt>
    <dgm:pt modelId="{8032C7D8-C2C0-4323-89FE-1EA683E6F96A}" type="sibTrans" cxnId="{C3E17FEC-06FA-4477-9450-FAC852C2A132}">
      <dgm:prSet/>
      <dgm:spPr/>
      <dgm:t>
        <a:bodyPr/>
        <a:lstStyle/>
        <a:p>
          <a:endParaRPr lang="en-US"/>
        </a:p>
      </dgm:t>
    </dgm:pt>
    <dgm:pt modelId="{262A8670-006D-4C31-945F-923A324067ED}">
      <dgm:prSet custT="1"/>
      <dgm:spPr/>
      <dgm:t>
        <a:bodyPr/>
        <a:lstStyle/>
        <a:p>
          <a:r>
            <a:rPr lang="en-US" sz="3200" b="1" dirty="0"/>
            <a:t>0-3%</a:t>
          </a:r>
        </a:p>
      </dgm:t>
    </dgm:pt>
    <dgm:pt modelId="{CA11177F-08E2-44C3-9B4B-8D2DF99212B3}" type="parTrans" cxnId="{B5E905E1-E05E-4E54-B5E7-81213068B527}">
      <dgm:prSet/>
      <dgm:spPr/>
      <dgm:t>
        <a:bodyPr/>
        <a:lstStyle/>
        <a:p>
          <a:endParaRPr lang="en-US"/>
        </a:p>
      </dgm:t>
    </dgm:pt>
    <dgm:pt modelId="{7851EB81-922F-45DB-93AD-BB1778B7F158}" type="sibTrans" cxnId="{B5E905E1-E05E-4E54-B5E7-81213068B527}">
      <dgm:prSet/>
      <dgm:spPr/>
      <dgm:t>
        <a:bodyPr/>
        <a:lstStyle/>
        <a:p>
          <a:endParaRPr lang="en-US"/>
        </a:p>
      </dgm:t>
    </dgm:pt>
    <dgm:pt modelId="{FFE01ADC-2E78-4EE8-8F7A-B7A512A9B14F}">
      <dgm:prSet custT="1"/>
      <dgm:spPr/>
      <dgm:t>
        <a:bodyPr/>
        <a:lstStyle/>
        <a:p>
          <a:pPr>
            <a:lnSpc>
              <a:spcPct val="80000"/>
            </a:lnSpc>
            <a:spcAft>
              <a:spcPts val="0"/>
            </a:spcAft>
          </a:pPr>
          <a:r>
            <a:rPr lang="en-US" sz="2200" b="1" dirty="0">
              <a:latin typeface="Arial"/>
              <a:cs typeface="Arial"/>
            </a:rPr>
            <a:t>United States </a:t>
          </a:r>
          <a:r>
            <a:rPr lang="en-US" sz="2200" dirty="0">
              <a:latin typeface="Arial"/>
              <a:cs typeface="Arial"/>
            </a:rPr>
            <a:t>(Sevelius et al., 2010)</a:t>
          </a:r>
        </a:p>
      </dgm:t>
    </dgm:pt>
    <dgm:pt modelId="{313FA38A-A940-44EA-8289-B4F079F82A6B}" type="parTrans" cxnId="{7C05A6E2-2819-497C-8074-60110969B9C6}">
      <dgm:prSet/>
      <dgm:spPr/>
      <dgm:t>
        <a:bodyPr/>
        <a:lstStyle/>
        <a:p>
          <a:endParaRPr lang="en-US"/>
        </a:p>
      </dgm:t>
    </dgm:pt>
    <dgm:pt modelId="{3AD83C4B-3C3F-4374-BED8-2C1B2F825572}" type="sibTrans" cxnId="{7C05A6E2-2819-497C-8074-60110969B9C6}">
      <dgm:prSet/>
      <dgm:spPr/>
      <dgm:t>
        <a:bodyPr/>
        <a:lstStyle/>
        <a:p>
          <a:endParaRPr lang="en-US"/>
        </a:p>
      </dgm:t>
    </dgm:pt>
    <dgm:pt modelId="{AF3C645F-7F94-4D8F-AD16-496640CE134B}">
      <dgm:prSet custT="1"/>
      <dgm:spPr/>
      <dgm:t>
        <a:bodyPr/>
        <a:lstStyle/>
        <a:p>
          <a:pPr>
            <a:lnSpc>
              <a:spcPct val="80000"/>
            </a:lnSpc>
            <a:spcAft>
              <a:spcPts val="0"/>
            </a:spcAft>
          </a:pPr>
          <a:r>
            <a:rPr lang="en-US" sz="2200" dirty="0">
              <a:latin typeface="Arial"/>
              <a:cs typeface="Arial"/>
            </a:rPr>
            <a:t>Trans men</a:t>
          </a:r>
        </a:p>
      </dgm:t>
    </dgm:pt>
    <dgm:pt modelId="{94701F8D-7791-46E2-847D-18A8C67FB456}" type="parTrans" cxnId="{218570D3-CC9E-46FB-B62D-58E1AC7C8D34}">
      <dgm:prSet/>
      <dgm:spPr/>
      <dgm:t>
        <a:bodyPr/>
        <a:lstStyle/>
        <a:p>
          <a:endParaRPr lang="en-US"/>
        </a:p>
      </dgm:t>
    </dgm:pt>
    <dgm:pt modelId="{E5F80410-4F1D-4257-BC67-BD82486A8CB8}" type="sibTrans" cxnId="{218570D3-CC9E-46FB-B62D-58E1AC7C8D34}">
      <dgm:prSet/>
      <dgm:spPr/>
      <dgm:t>
        <a:bodyPr/>
        <a:lstStyle/>
        <a:p>
          <a:endParaRPr lang="en-US"/>
        </a:p>
      </dgm:t>
    </dgm:pt>
    <dgm:pt modelId="{B1197781-66F8-4C97-B68E-6262D22864A4}">
      <dgm:prSet custT="1"/>
      <dgm:spPr/>
      <dgm:t>
        <a:bodyPr/>
        <a:lstStyle/>
        <a:p>
          <a:pPr>
            <a:lnSpc>
              <a:spcPct val="80000"/>
            </a:lnSpc>
            <a:spcAft>
              <a:spcPts val="0"/>
            </a:spcAft>
          </a:pPr>
          <a:r>
            <a:rPr lang="en-US" sz="2200" dirty="0">
              <a:latin typeface="Arial"/>
              <a:cs typeface="Arial"/>
            </a:rPr>
            <a:t>Average self-report by transwomen was 12%</a:t>
          </a:r>
        </a:p>
      </dgm:t>
    </dgm:pt>
    <dgm:pt modelId="{F15A8A1E-EA57-482A-A875-54651AA1B258}" type="parTrans" cxnId="{96CADDB4-956B-4B97-A6EF-1D875D672FEF}">
      <dgm:prSet/>
      <dgm:spPr/>
      <dgm:t>
        <a:bodyPr/>
        <a:lstStyle/>
        <a:p>
          <a:endParaRPr lang="en-US"/>
        </a:p>
      </dgm:t>
    </dgm:pt>
    <dgm:pt modelId="{F3D1354A-1DB0-4954-946F-F8BF872F0C14}" type="sibTrans" cxnId="{96CADDB4-956B-4B97-A6EF-1D875D672FEF}">
      <dgm:prSet/>
      <dgm:spPr/>
      <dgm:t>
        <a:bodyPr/>
        <a:lstStyle/>
        <a:p>
          <a:endParaRPr lang="en-US"/>
        </a:p>
      </dgm:t>
    </dgm:pt>
    <dgm:pt modelId="{06383456-C35B-4339-8955-4C7E32865390}" type="pres">
      <dgm:prSet presAssocID="{FD92E4FF-468D-4CBE-87D8-A9EE67330D41}" presName="Name0" presStyleCnt="0">
        <dgm:presLayoutVars>
          <dgm:dir/>
          <dgm:animLvl val="lvl"/>
          <dgm:resizeHandles val="exact"/>
        </dgm:presLayoutVars>
      </dgm:prSet>
      <dgm:spPr/>
    </dgm:pt>
    <dgm:pt modelId="{E067B43B-E938-4BD8-B0AC-B1D2562F0325}" type="pres">
      <dgm:prSet presAssocID="{D768DD29-B1D7-47FC-96F5-B4AD6E8E22AD}" presName="linNode" presStyleCnt="0"/>
      <dgm:spPr/>
    </dgm:pt>
    <dgm:pt modelId="{88D8DD37-93E8-4CB2-A819-348BFC394868}" type="pres">
      <dgm:prSet presAssocID="{D768DD29-B1D7-47FC-96F5-B4AD6E8E22AD}" presName="parentText" presStyleLbl="node1" presStyleIdx="0" presStyleCnt="2">
        <dgm:presLayoutVars>
          <dgm:chMax val="1"/>
          <dgm:bulletEnabled val="1"/>
        </dgm:presLayoutVars>
      </dgm:prSet>
      <dgm:spPr/>
    </dgm:pt>
    <dgm:pt modelId="{782D8053-7BD8-4CB0-89E4-42FE499369BD}" type="pres">
      <dgm:prSet presAssocID="{D768DD29-B1D7-47FC-96F5-B4AD6E8E22AD}" presName="descendantText" presStyleLbl="alignAccFollowNode1" presStyleIdx="0" presStyleCnt="2" custScaleX="226408" custScaleY="114310">
        <dgm:presLayoutVars>
          <dgm:bulletEnabled val="1"/>
        </dgm:presLayoutVars>
      </dgm:prSet>
      <dgm:spPr/>
    </dgm:pt>
    <dgm:pt modelId="{249821CE-6C38-46B4-8FA3-CC9281B94651}" type="pres">
      <dgm:prSet presAssocID="{840E7BA8-8CCA-416A-B880-821BC6941464}" presName="sp" presStyleCnt="0"/>
      <dgm:spPr/>
    </dgm:pt>
    <dgm:pt modelId="{C3117825-B317-49B0-BB9B-620DDB71EE8B}" type="pres">
      <dgm:prSet presAssocID="{262A8670-006D-4C31-945F-923A324067ED}" presName="linNode" presStyleCnt="0"/>
      <dgm:spPr/>
    </dgm:pt>
    <dgm:pt modelId="{5FEF955E-1CB6-476A-9278-69A8FAC68D83}" type="pres">
      <dgm:prSet presAssocID="{262A8670-006D-4C31-945F-923A324067ED}" presName="parentText" presStyleLbl="node1" presStyleIdx="1" presStyleCnt="2">
        <dgm:presLayoutVars>
          <dgm:chMax val="1"/>
          <dgm:bulletEnabled val="1"/>
        </dgm:presLayoutVars>
      </dgm:prSet>
      <dgm:spPr/>
    </dgm:pt>
    <dgm:pt modelId="{9BEAA5DF-FBC4-471D-A850-EAA0D7A9C93C}" type="pres">
      <dgm:prSet presAssocID="{262A8670-006D-4C31-945F-923A324067ED}" presName="descendantText" presStyleLbl="alignAccFollowNode1" presStyleIdx="1" presStyleCnt="2" custScaleX="226408">
        <dgm:presLayoutVars>
          <dgm:bulletEnabled val="1"/>
        </dgm:presLayoutVars>
      </dgm:prSet>
      <dgm:spPr/>
    </dgm:pt>
  </dgm:ptLst>
  <dgm:cxnLst>
    <dgm:cxn modelId="{53D09E22-E92D-6A42-9183-089856EB15EC}" type="presOf" srcId="{FFE01ADC-2E78-4EE8-8F7A-B7A512A9B14F}" destId="{9BEAA5DF-FBC4-471D-A850-EAA0D7A9C93C}" srcOrd="0" destOrd="0" presId="urn:microsoft.com/office/officeart/2005/8/layout/vList5"/>
    <dgm:cxn modelId="{2E781E24-8025-384A-8604-5A6E3AEEA3A0}" type="presOf" srcId="{9FE3DC6D-9DF4-4B5D-8840-77D271AAF2E7}" destId="{782D8053-7BD8-4CB0-89E4-42FE499369BD}" srcOrd="0" destOrd="1" presId="urn:microsoft.com/office/officeart/2005/8/layout/vList5"/>
    <dgm:cxn modelId="{5C667B34-FDFF-3E4C-BE14-91506B350A2B}" type="presOf" srcId="{FD92E4FF-468D-4CBE-87D8-A9EE67330D41}" destId="{06383456-C35B-4339-8955-4C7E32865390}" srcOrd="0" destOrd="0" presId="urn:microsoft.com/office/officeart/2005/8/layout/vList5"/>
    <dgm:cxn modelId="{2AF3EC39-FFB6-CF4B-B7B0-C7D4E03EE5E8}" type="presOf" srcId="{36E66DAA-929B-4B1E-BC58-BD4AE60DAE34}" destId="{782D8053-7BD8-4CB0-89E4-42FE499369BD}" srcOrd="0" destOrd="0" presId="urn:microsoft.com/office/officeart/2005/8/layout/vList5"/>
    <dgm:cxn modelId="{BE5A4C51-EDCE-4D48-AA31-32F06F68FF52}" type="presOf" srcId="{262A8670-006D-4C31-945F-923A324067ED}" destId="{5FEF955E-1CB6-476A-9278-69A8FAC68D83}" srcOrd="0" destOrd="0" presId="urn:microsoft.com/office/officeart/2005/8/layout/vList5"/>
    <dgm:cxn modelId="{141A7389-E57C-E24C-A77D-C910E59EE89B}" type="presOf" srcId="{B1197781-66F8-4C97-B68E-6262D22864A4}" destId="{782D8053-7BD8-4CB0-89E4-42FE499369BD}" srcOrd="0" destOrd="2" presId="urn:microsoft.com/office/officeart/2005/8/layout/vList5"/>
    <dgm:cxn modelId="{C6F48092-58E0-49ED-B9B0-816CB47132BB}" srcId="{FD92E4FF-468D-4CBE-87D8-A9EE67330D41}" destId="{D768DD29-B1D7-47FC-96F5-B4AD6E8E22AD}" srcOrd="0" destOrd="0" parTransId="{67B5583B-D2C0-4543-8F5D-CCB653CFF205}" sibTransId="{840E7BA8-8CCA-416A-B880-821BC6941464}"/>
    <dgm:cxn modelId="{C5CECFAF-BCF6-5341-8062-E527AEA6F34C}" type="presOf" srcId="{D768DD29-B1D7-47FC-96F5-B4AD6E8E22AD}" destId="{88D8DD37-93E8-4CB2-A819-348BFC394868}" srcOrd="0" destOrd="0" presId="urn:microsoft.com/office/officeart/2005/8/layout/vList5"/>
    <dgm:cxn modelId="{96CADDB4-956B-4B97-A6EF-1D875D672FEF}" srcId="{D768DD29-B1D7-47FC-96F5-B4AD6E8E22AD}" destId="{B1197781-66F8-4C97-B68E-6262D22864A4}" srcOrd="2" destOrd="0" parTransId="{F15A8A1E-EA57-482A-A875-54651AA1B258}" sibTransId="{F3D1354A-1DB0-4954-946F-F8BF872F0C14}"/>
    <dgm:cxn modelId="{C30CEDC8-8359-5048-B79A-E33C1751AB2E}" type="presOf" srcId="{AF3C645F-7F94-4D8F-AD16-496640CE134B}" destId="{9BEAA5DF-FBC4-471D-A850-EAA0D7A9C93C}" srcOrd="0" destOrd="1" presId="urn:microsoft.com/office/officeart/2005/8/layout/vList5"/>
    <dgm:cxn modelId="{218570D3-CC9E-46FB-B62D-58E1AC7C8D34}" srcId="{262A8670-006D-4C31-945F-923A324067ED}" destId="{AF3C645F-7F94-4D8F-AD16-496640CE134B}" srcOrd="1" destOrd="0" parTransId="{94701F8D-7791-46E2-847D-18A8C67FB456}" sibTransId="{E5F80410-4F1D-4257-BC67-BD82486A8CB8}"/>
    <dgm:cxn modelId="{B5E905E1-E05E-4E54-B5E7-81213068B527}" srcId="{FD92E4FF-468D-4CBE-87D8-A9EE67330D41}" destId="{262A8670-006D-4C31-945F-923A324067ED}" srcOrd="1" destOrd="0" parTransId="{CA11177F-08E2-44C3-9B4B-8D2DF99212B3}" sibTransId="{7851EB81-922F-45DB-93AD-BB1778B7F158}"/>
    <dgm:cxn modelId="{7C05A6E2-2819-497C-8074-60110969B9C6}" srcId="{262A8670-006D-4C31-945F-923A324067ED}" destId="{FFE01ADC-2E78-4EE8-8F7A-B7A512A9B14F}" srcOrd="0" destOrd="0" parTransId="{313FA38A-A940-44EA-8289-B4F079F82A6B}" sibTransId="{3AD83C4B-3C3F-4374-BED8-2C1B2F825572}"/>
    <dgm:cxn modelId="{C3E17FEC-06FA-4477-9450-FAC852C2A132}" srcId="{D768DD29-B1D7-47FC-96F5-B4AD6E8E22AD}" destId="{9FE3DC6D-9DF4-4B5D-8840-77D271AAF2E7}" srcOrd="1" destOrd="0" parTransId="{2CA38392-82C8-4E8F-9872-186FC35FFA8B}" sibTransId="{8032C7D8-C2C0-4323-89FE-1EA683E6F96A}"/>
    <dgm:cxn modelId="{325E9AF8-E151-4606-8101-AF25E4B89C77}" srcId="{D768DD29-B1D7-47FC-96F5-B4AD6E8E22AD}" destId="{36E66DAA-929B-4B1E-BC58-BD4AE60DAE34}" srcOrd="0" destOrd="0" parTransId="{05FEFDFF-80D3-49A6-967C-DD390F277591}" sibTransId="{0F27EE81-EB06-4139-8E34-106F06103D66}"/>
    <dgm:cxn modelId="{8A6161D1-6787-0242-A1D2-5502C2350979}" type="presParOf" srcId="{06383456-C35B-4339-8955-4C7E32865390}" destId="{E067B43B-E938-4BD8-B0AC-B1D2562F0325}" srcOrd="0" destOrd="0" presId="urn:microsoft.com/office/officeart/2005/8/layout/vList5"/>
    <dgm:cxn modelId="{F4B86691-5485-9349-871D-31F581D5256A}" type="presParOf" srcId="{E067B43B-E938-4BD8-B0AC-B1D2562F0325}" destId="{88D8DD37-93E8-4CB2-A819-348BFC394868}" srcOrd="0" destOrd="0" presId="urn:microsoft.com/office/officeart/2005/8/layout/vList5"/>
    <dgm:cxn modelId="{9294043C-7342-AA4F-8762-F24B1C782696}" type="presParOf" srcId="{E067B43B-E938-4BD8-B0AC-B1D2562F0325}" destId="{782D8053-7BD8-4CB0-89E4-42FE499369BD}" srcOrd="1" destOrd="0" presId="urn:microsoft.com/office/officeart/2005/8/layout/vList5"/>
    <dgm:cxn modelId="{637AB0BC-D74D-D640-A985-84CC454310A6}" type="presParOf" srcId="{06383456-C35B-4339-8955-4C7E32865390}" destId="{249821CE-6C38-46B4-8FA3-CC9281B94651}" srcOrd="1" destOrd="0" presId="urn:microsoft.com/office/officeart/2005/8/layout/vList5"/>
    <dgm:cxn modelId="{50CB37C3-B7E0-AA46-A55E-87C83220997F}" type="presParOf" srcId="{06383456-C35B-4339-8955-4C7E32865390}" destId="{C3117825-B317-49B0-BB9B-620DDB71EE8B}" srcOrd="2" destOrd="0" presId="urn:microsoft.com/office/officeart/2005/8/layout/vList5"/>
    <dgm:cxn modelId="{9098057E-DC82-E24E-82E0-6EC1CF6FAFCF}" type="presParOf" srcId="{C3117825-B317-49B0-BB9B-620DDB71EE8B}" destId="{5FEF955E-1CB6-476A-9278-69A8FAC68D83}" srcOrd="0" destOrd="0" presId="urn:microsoft.com/office/officeart/2005/8/layout/vList5"/>
    <dgm:cxn modelId="{A3527389-E1B8-9A4B-8C4E-7D0B9E540D83}" type="presParOf" srcId="{C3117825-B317-49B0-BB9B-620DDB71EE8B}" destId="{9BEAA5DF-FBC4-471D-A850-EAA0D7A9C93C}" srcOrd="1"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40785C5-2DC2-4BF1-B40D-A69CE597887F}" type="doc">
      <dgm:prSet loTypeId="urn:microsoft.com/office/officeart/2005/8/layout/vList2" loCatId="list" qsTypeId="urn:microsoft.com/office/officeart/2005/8/quickstyle/simple3" qsCatId="simple" csTypeId="urn:microsoft.com/office/officeart/2005/8/colors/accent4_2" csCatId="accent4" phldr="1"/>
      <dgm:spPr/>
      <dgm:t>
        <a:bodyPr/>
        <a:lstStyle/>
        <a:p>
          <a:endParaRPr lang="en-US"/>
        </a:p>
      </dgm:t>
    </dgm:pt>
    <dgm:pt modelId="{691592C5-9367-451A-A097-37E576713DE2}">
      <dgm:prSet phldrT="[Text]" custT="1"/>
      <dgm:spPr/>
      <dgm:t>
        <a:bodyPr/>
        <a:lstStyle/>
        <a:p>
          <a:pPr>
            <a:lnSpc>
              <a:spcPct val="100000"/>
            </a:lnSpc>
            <a:spcBef>
              <a:spcPts val="0"/>
            </a:spcBef>
            <a:spcAft>
              <a:spcPts val="0"/>
            </a:spcAft>
          </a:pPr>
          <a:r>
            <a:rPr lang="en-US" sz="2000" b="0" dirty="0">
              <a:latin typeface="Arial"/>
              <a:cs typeface="Arial"/>
            </a:rPr>
            <a:t>28% of postponed necessary medical care when sick or injured.</a:t>
          </a:r>
        </a:p>
      </dgm:t>
    </dgm:pt>
    <dgm:pt modelId="{67AC4047-73EA-4BC4-AA8F-ED5014CCEAA4}" type="parTrans" cxnId="{EA736B37-9C1B-46BD-A22E-B3B28DA2299D}">
      <dgm:prSet/>
      <dgm:spPr/>
      <dgm:t>
        <a:bodyPr/>
        <a:lstStyle/>
        <a:p>
          <a:pPr>
            <a:lnSpc>
              <a:spcPct val="100000"/>
            </a:lnSpc>
            <a:spcBef>
              <a:spcPts val="0"/>
            </a:spcBef>
            <a:spcAft>
              <a:spcPts val="0"/>
            </a:spcAft>
          </a:pPr>
          <a:endParaRPr lang="en-US" sz="2000" b="0"/>
        </a:p>
      </dgm:t>
    </dgm:pt>
    <dgm:pt modelId="{A31B0A04-D14C-4C1F-BED6-6FCFD76B52EB}" type="sibTrans" cxnId="{EA736B37-9C1B-46BD-A22E-B3B28DA2299D}">
      <dgm:prSet/>
      <dgm:spPr/>
      <dgm:t>
        <a:bodyPr/>
        <a:lstStyle/>
        <a:p>
          <a:pPr>
            <a:lnSpc>
              <a:spcPct val="100000"/>
            </a:lnSpc>
            <a:spcBef>
              <a:spcPts val="0"/>
            </a:spcBef>
            <a:spcAft>
              <a:spcPts val="0"/>
            </a:spcAft>
          </a:pPr>
          <a:endParaRPr lang="en-US" sz="2000" b="0"/>
        </a:p>
      </dgm:t>
    </dgm:pt>
    <dgm:pt modelId="{78146621-5A09-471C-8BB5-7013982187DA}">
      <dgm:prSet custT="1"/>
      <dgm:spPr/>
      <dgm:t>
        <a:bodyPr/>
        <a:lstStyle/>
        <a:p>
          <a:pPr>
            <a:lnSpc>
              <a:spcPct val="100000"/>
            </a:lnSpc>
            <a:spcBef>
              <a:spcPts val="0"/>
            </a:spcBef>
            <a:spcAft>
              <a:spcPts val="0"/>
            </a:spcAft>
          </a:pPr>
          <a:r>
            <a:rPr lang="en-US" sz="2000" b="0" dirty="0">
              <a:latin typeface="Arial"/>
              <a:cs typeface="Arial"/>
            </a:rPr>
            <a:t>19% were refused care due to their gender identity.</a:t>
          </a:r>
        </a:p>
      </dgm:t>
    </dgm:pt>
    <dgm:pt modelId="{919172F0-A3E5-472F-A93D-305B6D6AFA85}" type="parTrans" cxnId="{5F3028F8-9C00-4A70-9BD6-92A85A8C1DB4}">
      <dgm:prSet/>
      <dgm:spPr/>
      <dgm:t>
        <a:bodyPr/>
        <a:lstStyle/>
        <a:p>
          <a:pPr>
            <a:lnSpc>
              <a:spcPct val="100000"/>
            </a:lnSpc>
            <a:spcBef>
              <a:spcPts val="0"/>
            </a:spcBef>
            <a:spcAft>
              <a:spcPts val="0"/>
            </a:spcAft>
          </a:pPr>
          <a:endParaRPr lang="en-US" sz="2000" b="0"/>
        </a:p>
      </dgm:t>
    </dgm:pt>
    <dgm:pt modelId="{A133FF77-CB2F-4783-BA09-2DA50A392DB8}" type="sibTrans" cxnId="{5F3028F8-9C00-4A70-9BD6-92A85A8C1DB4}">
      <dgm:prSet/>
      <dgm:spPr/>
      <dgm:t>
        <a:bodyPr/>
        <a:lstStyle/>
        <a:p>
          <a:pPr>
            <a:lnSpc>
              <a:spcPct val="100000"/>
            </a:lnSpc>
            <a:spcBef>
              <a:spcPts val="0"/>
            </a:spcBef>
            <a:spcAft>
              <a:spcPts val="0"/>
            </a:spcAft>
          </a:pPr>
          <a:endParaRPr lang="en-US" sz="2000" b="0"/>
        </a:p>
      </dgm:t>
    </dgm:pt>
    <dgm:pt modelId="{481BC253-2827-4EAB-8F27-92047D4B8090}">
      <dgm:prSet custT="1"/>
      <dgm:spPr/>
      <dgm:t>
        <a:bodyPr/>
        <a:lstStyle/>
        <a:p>
          <a:pPr>
            <a:lnSpc>
              <a:spcPct val="100000"/>
            </a:lnSpc>
            <a:spcBef>
              <a:spcPts val="0"/>
            </a:spcBef>
            <a:spcAft>
              <a:spcPts val="0"/>
            </a:spcAft>
          </a:pPr>
          <a:r>
            <a:rPr lang="en-US" sz="2000" b="0" dirty="0">
              <a:latin typeface="Arial"/>
              <a:cs typeface="Arial"/>
            </a:rPr>
            <a:t>28% were subjected to harassment in a medical setting. </a:t>
          </a:r>
        </a:p>
      </dgm:t>
    </dgm:pt>
    <dgm:pt modelId="{C4873B5E-28D4-4F94-B666-85B40840BEE2}" type="parTrans" cxnId="{98B49B16-E3DD-4A15-BDAA-769A62BDD308}">
      <dgm:prSet/>
      <dgm:spPr/>
      <dgm:t>
        <a:bodyPr/>
        <a:lstStyle/>
        <a:p>
          <a:pPr>
            <a:lnSpc>
              <a:spcPct val="100000"/>
            </a:lnSpc>
            <a:spcBef>
              <a:spcPts val="0"/>
            </a:spcBef>
            <a:spcAft>
              <a:spcPts val="0"/>
            </a:spcAft>
          </a:pPr>
          <a:endParaRPr lang="en-US" sz="2000" b="0"/>
        </a:p>
      </dgm:t>
    </dgm:pt>
    <dgm:pt modelId="{31F89FF5-8CA2-4743-AC1F-14CA1E62421C}" type="sibTrans" cxnId="{98B49B16-E3DD-4A15-BDAA-769A62BDD308}">
      <dgm:prSet/>
      <dgm:spPr/>
      <dgm:t>
        <a:bodyPr/>
        <a:lstStyle/>
        <a:p>
          <a:pPr>
            <a:lnSpc>
              <a:spcPct val="100000"/>
            </a:lnSpc>
            <a:spcBef>
              <a:spcPts val="0"/>
            </a:spcBef>
            <a:spcAft>
              <a:spcPts val="0"/>
            </a:spcAft>
          </a:pPr>
          <a:endParaRPr lang="en-US" sz="2000" b="0"/>
        </a:p>
      </dgm:t>
    </dgm:pt>
    <dgm:pt modelId="{16269981-EAED-4334-A897-1527C218E4B3}">
      <dgm:prSet custT="1"/>
      <dgm:spPr/>
      <dgm:t>
        <a:bodyPr/>
        <a:lstStyle/>
        <a:p>
          <a:pPr>
            <a:lnSpc>
              <a:spcPct val="100000"/>
            </a:lnSpc>
            <a:spcBef>
              <a:spcPts val="0"/>
            </a:spcBef>
            <a:spcAft>
              <a:spcPts val="0"/>
            </a:spcAft>
          </a:pPr>
          <a:r>
            <a:rPr lang="en-US" sz="2000" b="0" dirty="0">
              <a:latin typeface="Arial"/>
              <a:cs typeface="Arial"/>
            </a:rPr>
            <a:t>2% were victims of violence in the doctor’s office.</a:t>
          </a:r>
        </a:p>
      </dgm:t>
    </dgm:pt>
    <dgm:pt modelId="{02CC5BBB-8FAB-4709-9308-7A6A2A0D67AD}" type="parTrans" cxnId="{DACCBBD0-029A-4AE1-B132-7FD6F29EA31D}">
      <dgm:prSet/>
      <dgm:spPr/>
      <dgm:t>
        <a:bodyPr/>
        <a:lstStyle/>
        <a:p>
          <a:pPr>
            <a:lnSpc>
              <a:spcPct val="100000"/>
            </a:lnSpc>
            <a:spcBef>
              <a:spcPts val="0"/>
            </a:spcBef>
            <a:spcAft>
              <a:spcPts val="0"/>
            </a:spcAft>
          </a:pPr>
          <a:endParaRPr lang="en-US" sz="2000" b="0"/>
        </a:p>
      </dgm:t>
    </dgm:pt>
    <dgm:pt modelId="{A971732C-53E5-4348-97C0-F89FB4BDF0EC}" type="sibTrans" cxnId="{DACCBBD0-029A-4AE1-B132-7FD6F29EA31D}">
      <dgm:prSet/>
      <dgm:spPr/>
      <dgm:t>
        <a:bodyPr/>
        <a:lstStyle/>
        <a:p>
          <a:pPr>
            <a:lnSpc>
              <a:spcPct val="100000"/>
            </a:lnSpc>
            <a:spcBef>
              <a:spcPts val="0"/>
            </a:spcBef>
            <a:spcAft>
              <a:spcPts val="0"/>
            </a:spcAft>
          </a:pPr>
          <a:endParaRPr lang="en-US" sz="2000" b="0"/>
        </a:p>
      </dgm:t>
    </dgm:pt>
    <dgm:pt modelId="{CC888375-3EC5-4D9A-A61A-78CCFD5EEA3F}">
      <dgm:prSet custT="1"/>
      <dgm:spPr/>
      <dgm:t>
        <a:bodyPr/>
        <a:lstStyle/>
        <a:p>
          <a:pPr>
            <a:lnSpc>
              <a:spcPct val="100000"/>
            </a:lnSpc>
            <a:spcBef>
              <a:spcPts val="0"/>
            </a:spcBef>
            <a:spcAft>
              <a:spcPts val="0"/>
            </a:spcAft>
          </a:pPr>
          <a:r>
            <a:rPr lang="en-US" sz="2000" b="0" dirty="0">
              <a:latin typeface="Arial"/>
              <a:cs typeface="Arial"/>
            </a:rPr>
            <a:t>50% reported having to teach their medical providers about trans health care.</a:t>
          </a:r>
        </a:p>
      </dgm:t>
    </dgm:pt>
    <dgm:pt modelId="{87D546AD-F4A5-421B-A678-43DB09023AA1}" type="parTrans" cxnId="{603A9156-045E-45EA-8B18-289C8E87E987}">
      <dgm:prSet/>
      <dgm:spPr/>
      <dgm:t>
        <a:bodyPr/>
        <a:lstStyle/>
        <a:p>
          <a:pPr>
            <a:lnSpc>
              <a:spcPct val="100000"/>
            </a:lnSpc>
            <a:spcBef>
              <a:spcPts val="0"/>
            </a:spcBef>
            <a:spcAft>
              <a:spcPts val="0"/>
            </a:spcAft>
          </a:pPr>
          <a:endParaRPr lang="en-US" sz="2000" b="0"/>
        </a:p>
      </dgm:t>
    </dgm:pt>
    <dgm:pt modelId="{3605D1E9-9F5A-45AA-A142-8DDB2EF49EF3}" type="sibTrans" cxnId="{603A9156-045E-45EA-8B18-289C8E87E987}">
      <dgm:prSet/>
      <dgm:spPr/>
      <dgm:t>
        <a:bodyPr/>
        <a:lstStyle/>
        <a:p>
          <a:pPr>
            <a:lnSpc>
              <a:spcPct val="100000"/>
            </a:lnSpc>
            <a:spcBef>
              <a:spcPts val="0"/>
            </a:spcBef>
            <a:spcAft>
              <a:spcPts val="0"/>
            </a:spcAft>
          </a:pPr>
          <a:endParaRPr lang="en-US" sz="2000" b="0"/>
        </a:p>
      </dgm:t>
    </dgm:pt>
    <dgm:pt modelId="{8099FB89-B1FB-4DA2-93FB-8FA69DE4B58A}">
      <dgm:prSet custT="1"/>
      <dgm:spPr/>
      <dgm:t>
        <a:bodyPr/>
        <a:lstStyle/>
        <a:p>
          <a:pPr>
            <a:lnSpc>
              <a:spcPct val="100000"/>
            </a:lnSpc>
            <a:spcBef>
              <a:spcPts val="0"/>
            </a:spcBef>
            <a:spcAft>
              <a:spcPts val="0"/>
            </a:spcAft>
          </a:pPr>
          <a:r>
            <a:rPr lang="en-US" sz="2000" b="0" dirty="0">
              <a:latin typeface="Arial"/>
              <a:cs typeface="Arial"/>
            </a:rPr>
            <a:t>1% reported being attacked in the ER.</a:t>
          </a:r>
        </a:p>
      </dgm:t>
    </dgm:pt>
    <dgm:pt modelId="{7E826BD0-977F-4F25-A143-8A3F150C280D}" type="parTrans" cxnId="{6AC68E07-0C3A-419F-AF9D-A637C88CF339}">
      <dgm:prSet/>
      <dgm:spPr/>
      <dgm:t>
        <a:bodyPr/>
        <a:lstStyle/>
        <a:p>
          <a:pPr>
            <a:lnSpc>
              <a:spcPct val="100000"/>
            </a:lnSpc>
            <a:spcBef>
              <a:spcPts val="0"/>
            </a:spcBef>
            <a:spcAft>
              <a:spcPts val="0"/>
            </a:spcAft>
          </a:pPr>
          <a:endParaRPr lang="en-US" sz="2000" b="0"/>
        </a:p>
      </dgm:t>
    </dgm:pt>
    <dgm:pt modelId="{6EDEB551-97E2-4BE8-A989-75F0F09623A7}" type="sibTrans" cxnId="{6AC68E07-0C3A-419F-AF9D-A637C88CF339}">
      <dgm:prSet/>
      <dgm:spPr/>
      <dgm:t>
        <a:bodyPr/>
        <a:lstStyle/>
        <a:p>
          <a:pPr>
            <a:lnSpc>
              <a:spcPct val="100000"/>
            </a:lnSpc>
            <a:spcBef>
              <a:spcPts val="0"/>
            </a:spcBef>
            <a:spcAft>
              <a:spcPts val="0"/>
            </a:spcAft>
          </a:pPr>
          <a:endParaRPr lang="en-US" sz="2000" b="0"/>
        </a:p>
      </dgm:t>
    </dgm:pt>
    <dgm:pt modelId="{3D2FBC85-71C6-408B-89F6-8B328B64973A}">
      <dgm:prSet custT="1"/>
      <dgm:spPr/>
      <dgm:t>
        <a:bodyPr/>
        <a:lstStyle/>
        <a:p>
          <a:pPr>
            <a:lnSpc>
              <a:spcPct val="100000"/>
            </a:lnSpc>
            <a:spcBef>
              <a:spcPts val="0"/>
            </a:spcBef>
            <a:spcAft>
              <a:spcPts val="0"/>
            </a:spcAft>
          </a:pPr>
          <a:r>
            <a:rPr lang="en-US" sz="2000" b="0" dirty="0">
              <a:latin typeface="Arial"/>
              <a:cs typeface="Arial"/>
            </a:rPr>
            <a:t> 33% delayed or did not try to get preventive health care.</a:t>
          </a:r>
        </a:p>
      </dgm:t>
    </dgm:pt>
    <dgm:pt modelId="{694CC4F4-D232-458F-882B-3A88C2BF4AC3}" type="parTrans" cxnId="{86F0BA23-A1E8-45F1-B492-852D8E79EDC4}">
      <dgm:prSet/>
      <dgm:spPr/>
      <dgm:t>
        <a:bodyPr/>
        <a:lstStyle/>
        <a:p>
          <a:pPr>
            <a:lnSpc>
              <a:spcPct val="100000"/>
            </a:lnSpc>
            <a:spcBef>
              <a:spcPts val="0"/>
            </a:spcBef>
            <a:spcAft>
              <a:spcPts val="0"/>
            </a:spcAft>
          </a:pPr>
          <a:endParaRPr lang="en-US" sz="2000" b="0"/>
        </a:p>
      </dgm:t>
    </dgm:pt>
    <dgm:pt modelId="{34E02D74-94C5-4559-9939-DE48344E8A40}" type="sibTrans" cxnId="{86F0BA23-A1E8-45F1-B492-852D8E79EDC4}">
      <dgm:prSet/>
      <dgm:spPr/>
      <dgm:t>
        <a:bodyPr/>
        <a:lstStyle/>
        <a:p>
          <a:pPr>
            <a:lnSpc>
              <a:spcPct val="100000"/>
            </a:lnSpc>
            <a:spcBef>
              <a:spcPts val="0"/>
            </a:spcBef>
            <a:spcAft>
              <a:spcPts val="0"/>
            </a:spcAft>
          </a:pPr>
          <a:endParaRPr lang="en-US" sz="2000" b="0"/>
        </a:p>
      </dgm:t>
    </dgm:pt>
    <dgm:pt modelId="{7A88BE12-A657-4189-A8F0-CE9C26353E63}" type="pres">
      <dgm:prSet presAssocID="{040785C5-2DC2-4BF1-B40D-A69CE597887F}" presName="linear" presStyleCnt="0">
        <dgm:presLayoutVars>
          <dgm:animLvl val="lvl"/>
          <dgm:resizeHandles val="exact"/>
        </dgm:presLayoutVars>
      </dgm:prSet>
      <dgm:spPr/>
    </dgm:pt>
    <dgm:pt modelId="{70C4EB5C-23A8-4780-BB35-14D145141671}" type="pres">
      <dgm:prSet presAssocID="{691592C5-9367-451A-A097-37E576713DE2}" presName="parentText" presStyleLbl="node1" presStyleIdx="0" presStyleCnt="7">
        <dgm:presLayoutVars>
          <dgm:chMax val="0"/>
          <dgm:bulletEnabled val="1"/>
        </dgm:presLayoutVars>
      </dgm:prSet>
      <dgm:spPr/>
    </dgm:pt>
    <dgm:pt modelId="{07B22137-4D48-4910-A90D-CD86A635F197}" type="pres">
      <dgm:prSet presAssocID="{A31B0A04-D14C-4C1F-BED6-6FCFD76B52EB}" presName="spacer" presStyleCnt="0"/>
      <dgm:spPr/>
    </dgm:pt>
    <dgm:pt modelId="{D9196DBC-4A3D-40D9-944F-A241BED108EA}" type="pres">
      <dgm:prSet presAssocID="{78146621-5A09-471C-8BB5-7013982187DA}" presName="parentText" presStyleLbl="node1" presStyleIdx="1" presStyleCnt="7">
        <dgm:presLayoutVars>
          <dgm:chMax val="0"/>
          <dgm:bulletEnabled val="1"/>
        </dgm:presLayoutVars>
      </dgm:prSet>
      <dgm:spPr/>
    </dgm:pt>
    <dgm:pt modelId="{A3670CCA-DBA5-4773-AED8-D693741AD4B2}" type="pres">
      <dgm:prSet presAssocID="{A133FF77-CB2F-4783-BA09-2DA50A392DB8}" presName="spacer" presStyleCnt="0"/>
      <dgm:spPr/>
    </dgm:pt>
    <dgm:pt modelId="{FF5A0288-A247-4274-924D-224F2F306DD2}" type="pres">
      <dgm:prSet presAssocID="{481BC253-2827-4EAB-8F27-92047D4B8090}" presName="parentText" presStyleLbl="node1" presStyleIdx="2" presStyleCnt="7">
        <dgm:presLayoutVars>
          <dgm:chMax val="0"/>
          <dgm:bulletEnabled val="1"/>
        </dgm:presLayoutVars>
      </dgm:prSet>
      <dgm:spPr/>
    </dgm:pt>
    <dgm:pt modelId="{62A79926-D517-4883-87C0-A765189DD3DB}" type="pres">
      <dgm:prSet presAssocID="{31F89FF5-8CA2-4743-AC1F-14CA1E62421C}" presName="spacer" presStyleCnt="0"/>
      <dgm:spPr/>
    </dgm:pt>
    <dgm:pt modelId="{44685AA0-9898-47E9-8FC2-15132FD7865A}" type="pres">
      <dgm:prSet presAssocID="{16269981-EAED-4334-A897-1527C218E4B3}" presName="parentText" presStyleLbl="node1" presStyleIdx="3" presStyleCnt="7">
        <dgm:presLayoutVars>
          <dgm:chMax val="0"/>
          <dgm:bulletEnabled val="1"/>
        </dgm:presLayoutVars>
      </dgm:prSet>
      <dgm:spPr/>
    </dgm:pt>
    <dgm:pt modelId="{9FF36911-FC9E-467C-A42D-2E9C21042F89}" type="pres">
      <dgm:prSet presAssocID="{A971732C-53E5-4348-97C0-F89FB4BDF0EC}" presName="spacer" presStyleCnt="0"/>
      <dgm:spPr/>
    </dgm:pt>
    <dgm:pt modelId="{FF4C694B-7843-425F-A490-C1C51AAD6343}" type="pres">
      <dgm:prSet presAssocID="{CC888375-3EC5-4D9A-A61A-78CCFD5EEA3F}" presName="parentText" presStyleLbl="node1" presStyleIdx="4" presStyleCnt="7">
        <dgm:presLayoutVars>
          <dgm:chMax val="0"/>
          <dgm:bulletEnabled val="1"/>
        </dgm:presLayoutVars>
      </dgm:prSet>
      <dgm:spPr/>
    </dgm:pt>
    <dgm:pt modelId="{BC40E7A2-F1D2-4B93-8140-76E391A682BF}" type="pres">
      <dgm:prSet presAssocID="{3605D1E9-9F5A-45AA-A142-8DDB2EF49EF3}" presName="spacer" presStyleCnt="0"/>
      <dgm:spPr/>
    </dgm:pt>
    <dgm:pt modelId="{3E72084A-EF59-4032-8BB1-FE1FC9E5A544}" type="pres">
      <dgm:prSet presAssocID="{8099FB89-B1FB-4DA2-93FB-8FA69DE4B58A}" presName="parentText" presStyleLbl="node1" presStyleIdx="5" presStyleCnt="7">
        <dgm:presLayoutVars>
          <dgm:chMax val="0"/>
          <dgm:bulletEnabled val="1"/>
        </dgm:presLayoutVars>
      </dgm:prSet>
      <dgm:spPr/>
    </dgm:pt>
    <dgm:pt modelId="{E90603CF-1B4A-41E2-B2E1-DD57F30DFD62}" type="pres">
      <dgm:prSet presAssocID="{6EDEB551-97E2-4BE8-A989-75F0F09623A7}" presName="spacer" presStyleCnt="0"/>
      <dgm:spPr/>
    </dgm:pt>
    <dgm:pt modelId="{067A41D6-609F-49C1-B48E-A1F1C2ADACE0}" type="pres">
      <dgm:prSet presAssocID="{3D2FBC85-71C6-408B-89F6-8B328B64973A}" presName="parentText" presStyleLbl="node1" presStyleIdx="6" presStyleCnt="7">
        <dgm:presLayoutVars>
          <dgm:chMax val="0"/>
          <dgm:bulletEnabled val="1"/>
        </dgm:presLayoutVars>
      </dgm:prSet>
      <dgm:spPr/>
    </dgm:pt>
  </dgm:ptLst>
  <dgm:cxnLst>
    <dgm:cxn modelId="{6AC68E07-0C3A-419F-AF9D-A637C88CF339}" srcId="{040785C5-2DC2-4BF1-B40D-A69CE597887F}" destId="{8099FB89-B1FB-4DA2-93FB-8FA69DE4B58A}" srcOrd="5" destOrd="0" parTransId="{7E826BD0-977F-4F25-A143-8A3F150C280D}" sibTransId="{6EDEB551-97E2-4BE8-A989-75F0F09623A7}"/>
    <dgm:cxn modelId="{98B49B16-E3DD-4A15-BDAA-769A62BDD308}" srcId="{040785C5-2DC2-4BF1-B40D-A69CE597887F}" destId="{481BC253-2827-4EAB-8F27-92047D4B8090}" srcOrd="2" destOrd="0" parTransId="{C4873B5E-28D4-4F94-B666-85B40840BEE2}" sibTransId="{31F89FF5-8CA2-4743-AC1F-14CA1E62421C}"/>
    <dgm:cxn modelId="{86F0BA23-A1E8-45F1-B492-852D8E79EDC4}" srcId="{040785C5-2DC2-4BF1-B40D-A69CE597887F}" destId="{3D2FBC85-71C6-408B-89F6-8B328B64973A}" srcOrd="6" destOrd="0" parTransId="{694CC4F4-D232-458F-882B-3A88C2BF4AC3}" sibTransId="{34E02D74-94C5-4559-9939-DE48344E8A40}"/>
    <dgm:cxn modelId="{EA736B37-9C1B-46BD-A22E-B3B28DA2299D}" srcId="{040785C5-2DC2-4BF1-B40D-A69CE597887F}" destId="{691592C5-9367-451A-A097-37E576713DE2}" srcOrd="0" destOrd="0" parTransId="{67AC4047-73EA-4BC4-AA8F-ED5014CCEAA4}" sibTransId="{A31B0A04-D14C-4C1F-BED6-6FCFD76B52EB}"/>
    <dgm:cxn modelId="{7D9D3553-28E5-5D42-BBAE-27C9BAF73C44}" type="presOf" srcId="{3D2FBC85-71C6-408B-89F6-8B328B64973A}" destId="{067A41D6-609F-49C1-B48E-A1F1C2ADACE0}" srcOrd="0" destOrd="0" presId="urn:microsoft.com/office/officeart/2005/8/layout/vList2"/>
    <dgm:cxn modelId="{603A9156-045E-45EA-8B18-289C8E87E987}" srcId="{040785C5-2DC2-4BF1-B40D-A69CE597887F}" destId="{CC888375-3EC5-4D9A-A61A-78CCFD5EEA3F}" srcOrd="4" destOrd="0" parTransId="{87D546AD-F4A5-421B-A678-43DB09023AA1}" sibTransId="{3605D1E9-9F5A-45AA-A142-8DDB2EF49EF3}"/>
    <dgm:cxn modelId="{B51F0272-8019-BF45-BD33-678DDDA39994}" type="presOf" srcId="{CC888375-3EC5-4D9A-A61A-78CCFD5EEA3F}" destId="{FF4C694B-7843-425F-A490-C1C51AAD6343}" srcOrd="0" destOrd="0" presId="urn:microsoft.com/office/officeart/2005/8/layout/vList2"/>
    <dgm:cxn modelId="{029971A4-5BA7-0D43-9257-9C9129CA698A}" type="presOf" srcId="{040785C5-2DC2-4BF1-B40D-A69CE597887F}" destId="{7A88BE12-A657-4189-A8F0-CE9C26353E63}" srcOrd="0" destOrd="0" presId="urn:microsoft.com/office/officeart/2005/8/layout/vList2"/>
    <dgm:cxn modelId="{6EDA6EB4-64F6-CB43-A07B-A66B414B347E}" type="presOf" srcId="{8099FB89-B1FB-4DA2-93FB-8FA69DE4B58A}" destId="{3E72084A-EF59-4032-8BB1-FE1FC9E5A544}" srcOrd="0" destOrd="0" presId="urn:microsoft.com/office/officeart/2005/8/layout/vList2"/>
    <dgm:cxn modelId="{E09D48CC-ED90-6641-AA99-41CF6E545A5F}" type="presOf" srcId="{691592C5-9367-451A-A097-37E576713DE2}" destId="{70C4EB5C-23A8-4780-BB35-14D145141671}" srcOrd="0" destOrd="0" presId="urn:microsoft.com/office/officeart/2005/8/layout/vList2"/>
    <dgm:cxn modelId="{DACCBBD0-029A-4AE1-B132-7FD6F29EA31D}" srcId="{040785C5-2DC2-4BF1-B40D-A69CE597887F}" destId="{16269981-EAED-4334-A897-1527C218E4B3}" srcOrd="3" destOrd="0" parTransId="{02CC5BBB-8FAB-4709-9308-7A6A2A0D67AD}" sibTransId="{A971732C-53E5-4348-97C0-F89FB4BDF0EC}"/>
    <dgm:cxn modelId="{17922BD3-758F-5043-BBDC-FEDB165ECEAD}" type="presOf" srcId="{16269981-EAED-4334-A897-1527C218E4B3}" destId="{44685AA0-9898-47E9-8FC2-15132FD7865A}" srcOrd="0" destOrd="0" presId="urn:microsoft.com/office/officeart/2005/8/layout/vList2"/>
    <dgm:cxn modelId="{80369CDD-AA2B-AF46-8C0E-DF954B408E14}" type="presOf" srcId="{78146621-5A09-471C-8BB5-7013982187DA}" destId="{D9196DBC-4A3D-40D9-944F-A241BED108EA}" srcOrd="0" destOrd="0" presId="urn:microsoft.com/office/officeart/2005/8/layout/vList2"/>
    <dgm:cxn modelId="{5F3028F8-9C00-4A70-9BD6-92A85A8C1DB4}" srcId="{040785C5-2DC2-4BF1-B40D-A69CE597887F}" destId="{78146621-5A09-471C-8BB5-7013982187DA}" srcOrd="1" destOrd="0" parTransId="{919172F0-A3E5-472F-A93D-305B6D6AFA85}" sibTransId="{A133FF77-CB2F-4783-BA09-2DA50A392DB8}"/>
    <dgm:cxn modelId="{DEA4DEFE-CFE7-7544-A099-EB154E52D2C1}" type="presOf" srcId="{481BC253-2827-4EAB-8F27-92047D4B8090}" destId="{FF5A0288-A247-4274-924D-224F2F306DD2}" srcOrd="0" destOrd="0" presId="urn:microsoft.com/office/officeart/2005/8/layout/vList2"/>
    <dgm:cxn modelId="{28036286-03DF-DA41-B86A-50AF89A283E5}" type="presParOf" srcId="{7A88BE12-A657-4189-A8F0-CE9C26353E63}" destId="{70C4EB5C-23A8-4780-BB35-14D145141671}" srcOrd="0" destOrd="0" presId="urn:microsoft.com/office/officeart/2005/8/layout/vList2"/>
    <dgm:cxn modelId="{1C89C683-4F7E-5F49-B273-995B0AD36552}" type="presParOf" srcId="{7A88BE12-A657-4189-A8F0-CE9C26353E63}" destId="{07B22137-4D48-4910-A90D-CD86A635F197}" srcOrd="1" destOrd="0" presId="urn:microsoft.com/office/officeart/2005/8/layout/vList2"/>
    <dgm:cxn modelId="{023B5245-BE0F-8340-B7B6-B1BF1F4A2781}" type="presParOf" srcId="{7A88BE12-A657-4189-A8F0-CE9C26353E63}" destId="{D9196DBC-4A3D-40D9-944F-A241BED108EA}" srcOrd="2" destOrd="0" presId="urn:microsoft.com/office/officeart/2005/8/layout/vList2"/>
    <dgm:cxn modelId="{20207ACF-7968-AE40-947E-325E02B74A69}" type="presParOf" srcId="{7A88BE12-A657-4189-A8F0-CE9C26353E63}" destId="{A3670CCA-DBA5-4773-AED8-D693741AD4B2}" srcOrd="3" destOrd="0" presId="urn:microsoft.com/office/officeart/2005/8/layout/vList2"/>
    <dgm:cxn modelId="{79F5F974-B5DD-A347-9631-701871E7BF05}" type="presParOf" srcId="{7A88BE12-A657-4189-A8F0-CE9C26353E63}" destId="{FF5A0288-A247-4274-924D-224F2F306DD2}" srcOrd="4" destOrd="0" presId="urn:microsoft.com/office/officeart/2005/8/layout/vList2"/>
    <dgm:cxn modelId="{695AF9F7-8A39-4B43-99FF-7EF124BFE015}" type="presParOf" srcId="{7A88BE12-A657-4189-A8F0-CE9C26353E63}" destId="{62A79926-D517-4883-87C0-A765189DD3DB}" srcOrd="5" destOrd="0" presId="urn:microsoft.com/office/officeart/2005/8/layout/vList2"/>
    <dgm:cxn modelId="{287C68E7-FE7D-394D-82B0-E0BDAA969358}" type="presParOf" srcId="{7A88BE12-A657-4189-A8F0-CE9C26353E63}" destId="{44685AA0-9898-47E9-8FC2-15132FD7865A}" srcOrd="6" destOrd="0" presId="urn:microsoft.com/office/officeart/2005/8/layout/vList2"/>
    <dgm:cxn modelId="{3F3621A4-B5E4-BF44-B98C-054FFAD50BEF}" type="presParOf" srcId="{7A88BE12-A657-4189-A8F0-CE9C26353E63}" destId="{9FF36911-FC9E-467C-A42D-2E9C21042F89}" srcOrd="7" destOrd="0" presId="urn:microsoft.com/office/officeart/2005/8/layout/vList2"/>
    <dgm:cxn modelId="{0BB7E4B2-A521-024C-B527-324C0DD93768}" type="presParOf" srcId="{7A88BE12-A657-4189-A8F0-CE9C26353E63}" destId="{FF4C694B-7843-425F-A490-C1C51AAD6343}" srcOrd="8" destOrd="0" presId="urn:microsoft.com/office/officeart/2005/8/layout/vList2"/>
    <dgm:cxn modelId="{439D32B0-40A0-EA48-AE00-513DB1290496}" type="presParOf" srcId="{7A88BE12-A657-4189-A8F0-CE9C26353E63}" destId="{BC40E7A2-F1D2-4B93-8140-76E391A682BF}" srcOrd="9" destOrd="0" presId="urn:microsoft.com/office/officeart/2005/8/layout/vList2"/>
    <dgm:cxn modelId="{98B914B7-3DFC-614A-A3A7-1B8E8BD66C3B}" type="presParOf" srcId="{7A88BE12-A657-4189-A8F0-CE9C26353E63}" destId="{3E72084A-EF59-4032-8BB1-FE1FC9E5A544}" srcOrd="10" destOrd="0" presId="urn:microsoft.com/office/officeart/2005/8/layout/vList2"/>
    <dgm:cxn modelId="{591FF109-5CC9-1E49-A4A3-BF4F04C29F46}" type="presParOf" srcId="{7A88BE12-A657-4189-A8F0-CE9C26353E63}" destId="{E90603CF-1B4A-41E2-B2E1-DD57F30DFD62}" srcOrd="11" destOrd="0" presId="urn:microsoft.com/office/officeart/2005/8/layout/vList2"/>
    <dgm:cxn modelId="{6829CB2C-B8F4-9D43-BA8B-C9BF9EB7C253}" type="presParOf" srcId="{7A88BE12-A657-4189-A8F0-CE9C26353E63}" destId="{067A41D6-609F-49C1-B48E-A1F1C2ADACE0}"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1097985-38B6-4E13-93D5-B6D22806ED0C}" type="doc">
      <dgm:prSet loTypeId="urn:microsoft.com/office/officeart/2008/layout/AlternatingHexagons" loCatId="list" qsTypeId="urn:microsoft.com/office/officeart/2005/8/quickstyle/simple4" qsCatId="simple" csTypeId="urn:microsoft.com/office/officeart/2005/8/colors/colorful1" csCatId="colorful" phldr="1"/>
      <dgm:spPr/>
      <dgm:t>
        <a:bodyPr/>
        <a:lstStyle/>
        <a:p>
          <a:endParaRPr lang="en-US"/>
        </a:p>
      </dgm:t>
    </dgm:pt>
    <dgm:pt modelId="{D686E9B8-603F-408F-82C3-2BBC5ACCF88B}">
      <dgm:prSet phldrT="[Text]" custT="1"/>
      <dgm:spPr/>
      <dgm:t>
        <a:bodyPr/>
        <a:lstStyle/>
        <a:p>
          <a:r>
            <a:rPr lang="en-US" sz="1800" dirty="0"/>
            <a:t>HIV </a:t>
          </a:r>
        </a:p>
      </dgm:t>
    </dgm:pt>
    <dgm:pt modelId="{74A58E0D-EB74-42E4-B5E0-051C7B42F9F1}" type="parTrans" cxnId="{72434DFA-A109-4883-BA38-3360627ABDAA}">
      <dgm:prSet/>
      <dgm:spPr/>
      <dgm:t>
        <a:bodyPr/>
        <a:lstStyle/>
        <a:p>
          <a:endParaRPr lang="en-US"/>
        </a:p>
      </dgm:t>
    </dgm:pt>
    <dgm:pt modelId="{67B60ABC-DBF0-477F-A3BF-4BAA2F334FB3}" type="sibTrans" cxnId="{72434DFA-A109-4883-BA38-3360627ABDAA}">
      <dgm:prSet/>
      <dgm:spPr/>
      <dgm:t>
        <a:bodyPr/>
        <a:lstStyle/>
        <a:p>
          <a:r>
            <a:rPr lang="en-US" dirty="0"/>
            <a:t>Housing </a:t>
          </a:r>
        </a:p>
      </dgm:t>
    </dgm:pt>
    <dgm:pt modelId="{69FC9A7D-0458-497F-923F-E89C381AD284}">
      <dgm:prSet phldrT="[Text]"/>
      <dgm:spPr/>
      <dgm:t>
        <a:bodyPr/>
        <a:lstStyle/>
        <a:p>
          <a:r>
            <a:rPr lang="en-US" dirty="0"/>
            <a:t>Employment </a:t>
          </a:r>
        </a:p>
      </dgm:t>
    </dgm:pt>
    <dgm:pt modelId="{B31DD344-B68A-413F-8DD7-5A87BC47813C}" type="parTrans" cxnId="{4BB8521F-47D6-48D6-B9FC-10BEC6723B8C}">
      <dgm:prSet/>
      <dgm:spPr/>
      <dgm:t>
        <a:bodyPr/>
        <a:lstStyle/>
        <a:p>
          <a:endParaRPr lang="en-US"/>
        </a:p>
      </dgm:t>
    </dgm:pt>
    <dgm:pt modelId="{9C8E5CEC-4071-4BC9-BFC2-C8B5467F6A7C}" type="sibTrans" cxnId="{4BB8521F-47D6-48D6-B9FC-10BEC6723B8C}">
      <dgm:prSet/>
      <dgm:spPr/>
      <dgm:t>
        <a:bodyPr/>
        <a:lstStyle/>
        <a:p>
          <a:r>
            <a:rPr lang="en-US" dirty="0"/>
            <a:t>Violence </a:t>
          </a:r>
        </a:p>
      </dgm:t>
    </dgm:pt>
    <dgm:pt modelId="{5B773827-81A2-4221-B375-B572AA0C7654}">
      <dgm:prSet phldrT="[Text]"/>
      <dgm:spPr/>
      <dgm:t>
        <a:bodyPr/>
        <a:lstStyle/>
        <a:p>
          <a:r>
            <a:rPr lang="en-US" dirty="0"/>
            <a:t>Mental Health </a:t>
          </a:r>
        </a:p>
      </dgm:t>
    </dgm:pt>
    <dgm:pt modelId="{473987BF-995C-45C6-B64C-31F8895A0D14}" type="parTrans" cxnId="{E002E5C4-35F2-4161-A723-348E2D9A93E2}">
      <dgm:prSet/>
      <dgm:spPr/>
      <dgm:t>
        <a:bodyPr/>
        <a:lstStyle/>
        <a:p>
          <a:endParaRPr lang="en-US"/>
        </a:p>
      </dgm:t>
    </dgm:pt>
    <dgm:pt modelId="{88EBE600-5767-4D8E-AB0B-AB2AFA05D990}" type="sibTrans" cxnId="{E002E5C4-35F2-4161-A723-348E2D9A93E2}">
      <dgm:prSet/>
      <dgm:spPr/>
      <dgm:t>
        <a:bodyPr/>
        <a:lstStyle/>
        <a:p>
          <a:r>
            <a:rPr lang="en-US" dirty="0"/>
            <a:t>Incarceration</a:t>
          </a:r>
        </a:p>
      </dgm:t>
    </dgm:pt>
    <dgm:pt modelId="{990A94AF-C483-4E4B-A593-261914604D7F}" type="pres">
      <dgm:prSet presAssocID="{A1097985-38B6-4E13-93D5-B6D22806ED0C}" presName="Name0" presStyleCnt="0">
        <dgm:presLayoutVars>
          <dgm:chMax/>
          <dgm:chPref/>
          <dgm:dir/>
          <dgm:animLvl val="lvl"/>
        </dgm:presLayoutVars>
      </dgm:prSet>
      <dgm:spPr/>
    </dgm:pt>
    <dgm:pt modelId="{35075779-0E3F-4532-8C35-DC5640E23A38}" type="pres">
      <dgm:prSet presAssocID="{D686E9B8-603F-408F-82C3-2BBC5ACCF88B}" presName="composite" presStyleCnt="0"/>
      <dgm:spPr/>
    </dgm:pt>
    <dgm:pt modelId="{37402F1D-A552-4D0C-8D3D-5BF260429414}" type="pres">
      <dgm:prSet presAssocID="{D686E9B8-603F-408F-82C3-2BBC5ACCF88B}" presName="Parent1" presStyleLbl="node1" presStyleIdx="0" presStyleCnt="6">
        <dgm:presLayoutVars>
          <dgm:chMax val="1"/>
          <dgm:chPref val="1"/>
          <dgm:bulletEnabled val="1"/>
        </dgm:presLayoutVars>
      </dgm:prSet>
      <dgm:spPr/>
    </dgm:pt>
    <dgm:pt modelId="{D5E82FD4-9146-4ACC-B06D-47C9B5A4B9A7}" type="pres">
      <dgm:prSet presAssocID="{D686E9B8-603F-408F-82C3-2BBC5ACCF88B}" presName="Childtext1" presStyleLbl="revTx" presStyleIdx="0" presStyleCnt="3">
        <dgm:presLayoutVars>
          <dgm:chMax val="0"/>
          <dgm:chPref val="0"/>
          <dgm:bulletEnabled val="1"/>
        </dgm:presLayoutVars>
      </dgm:prSet>
      <dgm:spPr/>
    </dgm:pt>
    <dgm:pt modelId="{958B415D-8817-4EE7-B6E4-5176F21318BD}" type="pres">
      <dgm:prSet presAssocID="{D686E9B8-603F-408F-82C3-2BBC5ACCF88B}" presName="BalanceSpacing" presStyleCnt="0"/>
      <dgm:spPr/>
    </dgm:pt>
    <dgm:pt modelId="{729BE931-BBD9-4BDE-AE2B-8ADD4321AA63}" type="pres">
      <dgm:prSet presAssocID="{D686E9B8-603F-408F-82C3-2BBC5ACCF88B}" presName="BalanceSpacing1" presStyleCnt="0"/>
      <dgm:spPr/>
    </dgm:pt>
    <dgm:pt modelId="{5DB98DF5-95B9-441F-AA6B-2680A4F8E6BB}" type="pres">
      <dgm:prSet presAssocID="{67B60ABC-DBF0-477F-A3BF-4BAA2F334FB3}" presName="Accent1Text" presStyleLbl="node1" presStyleIdx="1" presStyleCnt="6"/>
      <dgm:spPr/>
    </dgm:pt>
    <dgm:pt modelId="{47964BD5-2659-4DAB-BFCB-4B34C802CA5B}" type="pres">
      <dgm:prSet presAssocID="{67B60ABC-DBF0-477F-A3BF-4BAA2F334FB3}" presName="spaceBetweenRectangles" presStyleCnt="0"/>
      <dgm:spPr/>
    </dgm:pt>
    <dgm:pt modelId="{43538575-24A0-47E0-8211-011D0DCB3805}" type="pres">
      <dgm:prSet presAssocID="{69FC9A7D-0458-497F-923F-E89C381AD284}" presName="composite" presStyleCnt="0"/>
      <dgm:spPr/>
    </dgm:pt>
    <dgm:pt modelId="{8CC81B20-F2F1-43FE-8F85-489C369B12DF}" type="pres">
      <dgm:prSet presAssocID="{69FC9A7D-0458-497F-923F-E89C381AD284}" presName="Parent1" presStyleLbl="node1" presStyleIdx="2" presStyleCnt="6">
        <dgm:presLayoutVars>
          <dgm:chMax val="1"/>
          <dgm:chPref val="1"/>
          <dgm:bulletEnabled val="1"/>
        </dgm:presLayoutVars>
      </dgm:prSet>
      <dgm:spPr/>
    </dgm:pt>
    <dgm:pt modelId="{877FA03A-5326-4896-8180-54322BD6CDAD}" type="pres">
      <dgm:prSet presAssocID="{69FC9A7D-0458-497F-923F-E89C381AD284}" presName="Childtext1" presStyleLbl="revTx" presStyleIdx="1" presStyleCnt="3">
        <dgm:presLayoutVars>
          <dgm:chMax val="0"/>
          <dgm:chPref val="0"/>
          <dgm:bulletEnabled val="1"/>
        </dgm:presLayoutVars>
      </dgm:prSet>
      <dgm:spPr/>
    </dgm:pt>
    <dgm:pt modelId="{FC46CEA4-3876-4C8F-8F3D-C003517D98D0}" type="pres">
      <dgm:prSet presAssocID="{69FC9A7D-0458-497F-923F-E89C381AD284}" presName="BalanceSpacing" presStyleCnt="0"/>
      <dgm:spPr/>
    </dgm:pt>
    <dgm:pt modelId="{BBAD3CBF-1558-4E52-A831-9B7E1FED75D2}" type="pres">
      <dgm:prSet presAssocID="{69FC9A7D-0458-497F-923F-E89C381AD284}" presName="BalanceSpacing1" presStyleCnt="0"/>
      <dgm:spPr/>
    </dgm:pt>
    <dgm:pt modelId="{983658DF-E733-4370-8E3F-CEE018DFC2B6}" type="pres">
      <dgm:prSet presAssocID="{9C8E5CEC-4071-4BC9-BFC2-C8B5467F6A7C}" presName="Accent1Text" presStyleLbl="node1" presStyleIdx="3" presStyleCnt="6" custLinFactNeighborX="-3153" custLinFactNeighborY="0"/>
      <dgm:spPr/>
    </dgm:pt>
    <dgm:pt modelId="{ED8A7BD3-17FA-4630-97FC-8F9E8AB82DFA}" type="pres">
      <dgm:prSet presAssocID="{9C8E5CEC-4071-4BC9-BFC2-C8B5467F6A7C}" presName="spaceBetweenRectangles" presStyleCnt="0"/>
      <dgm:spPr/>
    </dgm:pt>
    <dgm:pt modelId="{9B0DBD66-2B55-4688-9A0F-EB4ECC592E81}" type="pres">
      <dgm:prSet presAssocID="{5B773827-81A2-4221-B375-B572AA0C7654}" presName="composite" presStyleCnt="0"/>
      <dgm:spPr/>
    </dgm:pt>
    <dgm:pt modelId="{767772A6-25DF-4CEF-9D97-A6017D06DBF4}" type="pres">
      <dgm:prSet presAssocID="{5B773827-81A2-4221-B375-B572AA0C7654}" presName="Parent1" presStyleLbl="node1" presStyleIdx="4" presStyleCnt="6">
        <dgm:presLayoutVars>
          <dgm:chMax val="1"/>
          <dgm:chPref val="1"/>
          <dgm:bulletEnabled val="1"/>
        </dgm:presLayoutVars>
      </dgm:prSet>
      <dgm:spPr/>
    </dgm:pt>
    <dgm:pt modelId="{A6FB6677-121D-4184-BBE9-2D2113358EAF}" type="pres">
      <dgm:prSet presAssocID="{5B773827-81A2-4221-B375-B572AA0C7654}" presName="Childtext1" presStyleLbl="revTx" presStyleIdx="2" presStyleCnt="3">
        <dgm:presLayoutVars>
          <dgm:chMax val="0"/>
          <dgm:chPref val="0"/>
          <dgm:bulletEnabled val="1"/>
        </dgm:presLayoutVars>
      </dgm:prSet>
      <dgm:spPr/>
    </dgm:pt>
    <dgm:pt modelId="{3C56EC7F-6F57-45EC-812F-F5246EEB1765}" type="pres">
      <dgm:prSet presAssocID="{5B773827-81A2-4221-B375-B572AA0C7654}" presName="BalanceSpacing" presStyleCnt="0"/>
      <dgm:spPr/>
    </dgm:pt>
    <dgm:pt modelId="{DAD5AFC1-C81A-4FD4-8072-CDC0AD84EF84}" type="pres">
      <dgm:prSet presAssocID="{5B773827-81A2-4221-B375-B572AA0C7654}" presName="BalanceSpacing1" presStyleCnt="0"/>
      <dgm:spPr/>
    </dgm:pt>
    <dgm:pt modelId="{B9C7CD93-1FCA-4C3B-B231-3468E8499074}" type="pres">
      <dgm:prSet presAssocID="{88EBE600-5767-4D8E-AB0B-AB2AFA05D990}" presName="Accent1Text" presStyleLbl="node1" presStyleIdx="5" presStyleCnt="6" custLinFactNeighborX="-4196"/>
      <dgm:spPr/>
    </dgm:pt>
  </dgm:ptLst>
  <dgm:cxnLst>
    <dgm:cxn modelId="{1813D21E-99FC-F644-A1D0-A8EADC969726}" type="presOf" srcId="{5B773827-81A2-4221-B375-B572AA0C7654}" destId="{767772A6-25DF-4CEF-9D97-A6017D06DBF4}" srcOrd="0" destOrd="0" presId="urn:microsoft.com/office/officeart/2008/layout/AlternatingHexagons"/>
    <dgm:cxn modelId="{4BB8521F-47D6-48D6-B9FC-10BEC6723B8C}" srcId="{A1097985-38B6-4E13-93D5-B6D22806ED0C}" destId="{69FC9A7D-0458-497F-923F-E89C381AD284}" srcOrd="1" destOrd="0" parTransId="{B31DD344-B68A-413F-8DD7-5A87BC47813C}" sibTransId="{9C8E5CEC-4071-4BC9-BFC2-C8B5467F6A7C}"/>
    <dgm:cxn modelId="{8230265D-C75E-C649-8362-7C82ADF8BDD9}" type="presOf" srcId="{A1097985-38B6-4E13-93D5-B6D22806ED0C}" destId="{990A94AF-C483-4E4B-A593-261914604D7F}" srcOrd="0" destOrd="0" presId="urn:microsoft.com/office/officeart/2008/layout/AlternatingHexagons"/>
    <dgm:cxn modelId="{F4E0D777-325D-6046-864E-4778BD0A67D0}" type="presOf" srcId="{D686E9B8-603F-408F-82C3-2BBC5ACCF88B}" destId="{37402F1D-A552-4D0C-8D3D-5BF260429414}" srcOrd="0" destOrd="0" presId="urn:microsoft.com/office/officeart/2008/layout/AlternatingHexagons"/>
    <dgm:cxn modelId="{2BB1AFA7-1670-3542-A3D4-EE7C274D8319}" type="presOf" srcId="{88EBE600-5767-4D8E-AB0B-AB2AFA05D990}" destId="{B9C7CD93-1FCA-4C3B-B231-3468E8499074}" srcOrd="0" destOrd="0" presId="urn:microsoft.com/office/officeart/2008/layout/AlternatingHexagons"/>
    <dgm:cxn modelId="{A80F4FAA-90AD-4849-9A1C-DF0701A3692A}" type="presOf" srcId="{69FC9A7D-0458-497F-923F-E89C381AD284}" destId="{8CC81B20-F2F1-43FE-8F85-489C369B12DF}" srcOrd="0" destOrd="0" presId="urn:microsoft.com/office/officeart/2008/layout/AlternatingHexagons"/>
    <dgm:cxn modelId="{8EF3FCB7-82FE-5D4D-81DD-430357A6E015}" type="presOf" srcId="{9C8E5CEC-4071-4BC9-BFC2-C8B5467F6A7C}" destId="{983658DF-E733-4370-8E3F-CEE018DFC2B6}" srcOrd="0" destOrd="0" presId="urn:microsoft.com/office/officeart/2008/layout/AlternatingHexagons"/>
    <dgm:cxn modelId="{3FDA6AC0-208C-3E46-AA75-E1986A383FA4}" type="presOf" srcId="{67B60ABC-DBF0-477F-A3BF-4BAA2F334FB3}" destId="{5DB98DF5-95B9-441F-AA6B-2680A4F8E6BB}" srcOrd="0" destOrd="0" presId="urn:microsoft.com/office/officeart/2008/layout/AlternatingHexagons"/>
    <dgm:cxn modelId="{E002E5C4-35F2-4161-A723-348E2D9A93E2}" srcId="{A1097985-38B6-4E13-93D5-B6D22806ED0C}" destId="{5B773827-81A2-4221-B375-B572AA0C7654}" srcOrd="2" destOrd="0" parTransId="{473987BF-995C-45C6-B64C-31F8895A0D14}" sibTransId="{88EBE600-5767-4D8E-AB0B-AB2AFA05D990}"/>
    <dgm:cxn modelId="{72434DFA-A109-4883-BA38-3360627ABDAA}" srcId="{A1097985-38B6-4E13-93D5-B6D22806ED0C}" destId="{D686E9B8-603F-408F-82C3-2BBC5ACCF88B}" srcOrd="0" destOrd="0" parTransId="{74A58E0D-EB74-42E4-B5E0-051C7B42F9F1}" sibTransId="{67B60ABC-DBF0-477F-A3BF-4BAA2F334FB3}"/>
    <dgm:cxn modelId="{F8FB537D-8592-DB47-B735-BF721539E268}" type="presParOf" srcId="{990A94AF-C483-4E4B-A593-261914604D7F}" destId="{35075779-0E3F-4532-8C35-DC5640E23A38}" srcOrd="0" destOrd="0" presId="urn:microsoft.com/office/officeart/2008/layout/AlternatingHexagons"/>
    <dgm:cxn modelId="{36098CE5-DF1F-0748-BDED-30B4F12B2FDB}" type="presParOf" srcId="{35075779-0E3F-4532-8C35-DC5640E23A38}" destId="{37402F1D-A552-4D0C-8D3D-5BF260429414}" srcOrd="0" destOrd="0" presId="urn:microsoft.com/office/officeart/2008/layout/AlternatingHexagons"/>
    <dgm:cxn modelId="{88AF53DA-95FF-6B49-B8FD-5D2B0855A2DF}" type="presParOf" srcId="{35075779-0E3F-4532-8C35-DC5640E23A38}" destId="{D5E82FD4-9146-4ACC-B06D-47C9B5A4B9A7}" srcOrd="1" destOrd="0" presId="urn:microsoft.com/office/officeart/2008/layout/AlternatingHexagons"/>
    <dgm:cxn modelId="{013CDCFF-0147-C644-93C1-F46C9D0A3920}" type="presParOf" srcId="{35075779-0E3F-4532-8C35-DC5640E23A38}" destId="{958B415D-8817-4EE7-B6E4-5176F21318BD}" srcOrd="2" destOrd="0" presId="urn:microsoft.com/office/officeart/2008/layout/AlternatingHexagons"/>
    <dgm:cxn modelId="{BC7E7409-C608-4046-A9C1-B62B8807EA52}" type="presParOf" srcId="{35075779-0E3F-4532-8C35-DC5640E23A38}" destId="{729BE931-BBD9-4BDE-AE2B-8ADD4321AA63}" srcOrd="3" destOrd="0" presId="urn:microsoft.com/office/officeart/2008/layout/AlternatingHexagons"/>
    <dgm:cxn modelId="{0F1F8969-509E-E341-A788-0CA4F42C2F3A}" type="presParOf" srcId="{35075779-0E3F-4532-8C35-DC5640E23A38}" destId="{5DB98DF5-95B9-441F-AA6B-2680A4F8E6BB}" srcOrd="4" destOrd="0" presId="urn:microsoft.com/office/officeart/2008/layout/AlternatingHexagons"/>
    <dgm:cxn modelId="{36E7BEC5-88D0-A04C-A50C-9BE0F58BCC81}" type="presParOf" srcId="{990A94AF-C483-4E4B-A593-261914604D7F}" destId="{47964BD5-2659-4DAB-BFCB-4B34C802CA5B}" srcOrd="1" destOrd="0" presId="urn:microsoft.com/office/officeart/2008/layout/AlternatingHexagons"/>
    <dgm:cxn modelId="{6338EA1A-C1A6-4342-ADA5-E472FA001FFD}" type="presParOf" srcId="{990A94AF-C483-4E4B-A593-261914604D7F}" destId="{43538575-24A0-47E0-8211-011D0DCB3805}" srcOrd="2" destOrd="0" presId="urn:microsoft.com/office/officeart/2008/layout/AlternatingHexagons"/>
    <dgm:cxn modelId="{04EFEC12-ED04-7D4D-9C5C-E39EB4C6E814}" type="presParOf" srcId="{43538575-24A0-47E0-8211-011D0DCB3805}" destId="{8CC81B20-F2F1-43FE-8F85-489C369B12DF}" srcOrd="0" destOrd="0" presId="urn:microsoft.com/office/officeart/2008/layout/AlternatingHexagons"/>
    <dgm:cxn modelId="{1E1F99FF-33A1-114F-9F5B-1B44CF45D89C}" type="presParOf" srcId="{43538575-24A0-47E0-8211-011D0DCB3805}" destId="{877FA03A-5326-4896-8180-54322BD6CDAD}" srcOrd="1" destOrd="0" presId="urn:microsoft.com/office/officeart/2008/layout/AlternatingHexagons"/>
    <dgm:cxn modelId="{E9FCB074-774A-9B40-BC37-12BCAAC3CFC4}" type="presParOf" srcId="{43538575-24A0-47E0-8211-011D0DCB3805}" destId="{FC46CEA4-3876-4C8F-8F3D-C003517D98D0}" srcOrd="2" destOrd="0" presId="urn:microsoft.com/office/officeart/2008/layout/AlternatingHexagons"/>
    <dgm:cxn modelId="{60F9E7EA-2B9E-8344-8245-6B2E827B9B75}" type="presParOf" srcId="{43538575-24A0-47E0-8211-011D0DCB3805}" destId="{BBAD3CBF-1558-4E52-A831-9B7E1FED75D2}" srcOrd="3" destOrd="0" presId="urn:microsoft.com/office/officeart/2008/layout/AlternatingHexagons"/>
    <dgm:cxn modelId="{919DE611-F928-DC4F-97BE-AA447F04EE80}" type="presParOf" srcId="{43538575-24A0-47E0-8211-011D0DCB3805}" destId="{983658DF-E733-4370-8E3F-CEE018DFC2B6}" srcOrd="4" destOrd="0" presId="urn:microsoft.com/office/officeart/2008/layout/AlternatingHexagons"/>
    <dgm:cxn modelId="{18E8D309-9879-7F44-8C69-04421E0AD730}" type="presParOf" srcId="{990A94AF-C483-4E4B-A593-261914604D7F}" destId="{ED8A7BD3-17FA-4630-97FC-8F9E8AB82DFA}" srcOrd="3" destOrd="0" presId="urn:microsoft.com/office/officeart/2008/layout/AlternatingHexagons"/>
    <dgm:cxn modelId="{E9720F2E-F9B0-DB41-B44C-7818C5B6A1D3}" type="presParOf" srcId="{990A94AF-C483-4E4B-A593-261914604D7F}" destId="{9B0DBD66-2B55-4688-9A0F-EB4ECC592E81}" srcOrd="4" destOrd="0" presId="urn:microsoft.com/office/officeart/2008/layout/AlternatingHexagons"/>
    <dgm:cxn modelId="{79DBA6F8-A19F-6348-8170-9B1F8E57329B}" type="presParOf" srcId="{9B0DBD66-2B55-4688-9A0F-EB4ECC592E81}" destId="{767772A6-25DF-4CEF-9D97-A6017D06DBF4}" srcOrd="0" destOrd="0" presId="urn:microsoft.com/office/officeart/2008/layout/AlternatingHexagons"/>
    <dgm:cxn modelId="{0F5FF620-CA60-7341-9F01-827456F014EF}" type="presParOf" srcId="{9B0DBD66-2B55-4688-9A0F-EB4ECC592E81}" destId="{A6FB6677-121D-4184-BBE9-2D2113358EAF}" srcOrd="1" destOrd="0" presId="urn:microsoft.com/office/officeart/2008/layout/AlternatingHexagons"/>
    <dgm:cxn modelId="{9164E9BC-2369-F149-B9F3-EC67D5237131}" type="presParOf" srcId="{9B0DBD66-2B55-4688-9A0F-EB4ECC592E81}" destId="{3C56EC7F-6F57-45EC-812F-F5246EEB1765}" srcOrd="2" destOrd="0" presId="urn:microsoft.com/office/officeart/2008/layout/AlternatingHexagons"/>
    <dgm:cxn modelId="{04C024BE-439C-D444-BF22-7374CF5C2CD6}" type="presParOf" srcId="{9B0DBD66-2B55-4688-9A0F-EB4ECC592E81}" destId="{DAD5AFC1-C81A-4FD4-8072-CDC0AD84EF84}" srcOrd="3" destOrd="0" presId="urn:microsoft.com/office/officeart/2008/layout/AlternatingHexagons"/>
    <dgm:cxn modelId="{D240B770-4190-664A-B95C-9DBA9D2C37BF}" type="presParOf" srcId="{9B0DBD66-2B55-4688-9A0F-EB4ECC592E81}" destId="{B9C7CD93-1FCA-4C3B-B231-3468E8499074}"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9DCC335-9CCE-425B-8728-F9FD24AD707A}" type="doc">
      <dgm:prSet loTypeId="urn:microsoft.com/office/officeart/2008/layout/AlternatingHexagons" loCatId="list" qsTypeId="urn:microsoft.com/office/officeart/2005/8/quickstyle/simple1" qsCatId="simple" csTypeId="urn:microsoft.com/office/officeart/2005/8/colors/colorful4" csCatId="colorful" phldr="1"/>
      <dgm:spPr/>
      <dgm:t>
        <a:bodyPr/>
        <a:lstStyle/>
        <a:p>
          <a:endParaRPr lang="en-US"/>
        </a:p>
      </dgm:t>
    </dgm:pt>
    <dgm:pt modelId="{A939C91A-C887-4D7F-AB66-40C09119F39F}">
      <dgm:prSet phldrT="[Text]"/>
      <dgm:spPr/>
      <dgm:t>
        <a:bodyPr/>
        <a:lstStyle/>
        <a:p>
          <a:r>
            <a:rPr lang="en-US" dirty="0"/>
            <a:t>Education</a:t>
          </a:r>
        </a:p>
      </dgm:t>
    </dgm:pt>
    <dgm:pt modelId="{34A983B5-58E8-4371-A211-AA40564FCB2F}" type="parTrans" cxnId="{908EAAB6-A7BA-4574-ADC4-B0CEE48B89C0}">
      <dgm:prSet/>
      <dgm:spPr/>
      <dgm:t>
        <a:bodyPr/>
        <a:lstStyle/>
        <a:p>
          <a:endParaRPr lang="en-US"/>
        </a:p>
      </dgm:t>
    </dgm:pt>
    <dgm:pt modelId="{D3D21FDF-3DB0-41C0-8935-4EB1497048AE}" type="sibTrans" cxnId="{908EAAB6-A7BA-4574-ADC4-B0CEE48B89C0}">
      <dgm:prSet/>
      <dgm:spPr/>
      <dgm:t>
        <a:bodyPr/>
        <a:lstStyle/>
        <a:p>
          <a:r>
            <a:rPr lang="en-US" dirty="0"/>
            <a:t>Discrimination </a:t>
          </a:r>
        </a:p>
      </dgm:t>
    </dgm:pt>
    <dgm:pt modelId="{0BD8144C-9256-4268-8F10-89683F0CBDF6}">
      <dgm:prSet phldrT="[Text]"/>
      <dgm:spPr/>
      <dgm:t>
        <a:bodyPr/>
        <a:lstStyle/>
        <a:p>
          <a:r>
            <a:rPr lang="en-US" dirty="0"/>
            <a:t>Social Support</a:t>
          </a:r>
        </a:p>
      </dgm:t>
    </dgm:pt>
    <dgm:pt modelId="{ACB5AE1E-EAF1-4C98-A706-64139EBC1F11}" type="parTrans" cxnId="{2995677F-70FF-4EF8-8AFF-272DA36CB1D7}">
      <dgm:prSet/>
      <dgm:spPr/>
      <dgm:t>
        <a:bodyPr/>
        <a:lstStyle/>
        <a:p>
          <a:endParaRPr lang="en-US"/>
        </a:p>
      </dgm:t>
    </dgm:pt>
    <dgm:pt modelId="{DB936EE7-429C-4695-A3F2-6C1E19082840}" type="sibTrans" cxnId="{2995677F-70FF-4EF8-8AFF-272DA36CB1D7}">
      <dgm:prSet/>
      <dgm:spPr/>
      <dgm:t>
        <a:bodyPr/>
        <a:lstStyle/>
        <a:p>
          <a:r>
            <a:rPr lang="en-US" dirty="0"/>
            <a:t>Substance Use</a:t>
          </a:r>
        </a:p>
      </dgm:t>
    </dgm:pt>
    <dgm:pt modelId="{657EA394-8285-495D-80BC-339DB95ED7C2}">
      <dgm:prSet phldrT="[Text]"/>
      <dgm:spPr/>
      <dgm:t>
        <a:bodyPr/>
        <a:lstStyle/>
        <a:p>
          <a:r>
            <a:rPr lang="en-US" dirty="0"/>
            <a:t>Stigma</a:t>
          </a:r>
        </a:p>
      </dgm:t>
    </dgm:pt>
    <dgm:pt modelId="{6DCF06CA-844A-4360-94EF-8D2074275A3F}" type="parTrans" cxnId="{31E9290F-BE1C-4427-B621-3A336E8836A6}">
      <dgm:prSet/>
      <dgm:spPr/>
      <dgm:t>
        <a:bodyPr/>
        <a:lstStyle/>
        <a:p>
          <a:endParaRPr lang="en-US"/>
        </a:p>
      </dgm:t>
    </dgm:pt>
    <dgm:pt modelId="{D8E9C6C0-86EB-45F3-95ED-0A7559ADDCE1}" type="sibTrans" cxnId="{31E9290F-BE1C-4427-B621-3A336E8836A6}">
      <dgm:prSet/>
      <dgm:spPr/>
      <dgm:t>
        <a:bodyPr/>
        <a:lstStyle/>
        <a:p>
          <a:r>
            <a:rPr lang="en-US" dirty="0"/>
            <a:t>Medical transition</a:t>
          </a:r>
        </a:p>
      </dgm:t>
    </dgm:pt>
    <dgm:pt modelId="{4C5AA4B6-EA14-41DD-8596-924428601B84}" type="pres">
      <dgm:prSet presAssocID="{E9DCC335-9CCE-425B-8728-F9FD24AD707A}" presName="Name0" presStyleCnt="0">
        <dgm:presLayoutVars>
          <dgm:chMax/>
          <dgm:chPref/>
          <dgm:dir/>
          <dgm:animLvl val="lvl"/>
        </dgm:presLayoutVars>
      </dgm:prSet>
      <dgm:spPr/>
    </dgm:pt>
    <dgm:pt modelId="{46FFFB5A-2B1F-438C-B45C-B2EDBAB821EB}" type="pres">
      <dgm:prSet presAssocID="{A939C91A-C887-4D7F-AB66-40C09119F39F}" presName="composite" presStyleCnt="0"/>
      <dgm:spPr/>
    </dgm:pt>
    <dgm:pt modelId="{562099FA-98E7-43CA-8121-FACF2D64196B}" type="pres">
      <dgm:prSet presAssocID="{A939C91A-C887-4D7F-AB66-40C09119F39F}" presName="Parent1" presStyleLbl="node1" presStyleIdx="0" presStyleCnt="6">
        <dgm:presLayoutVars>
          <dgm:chMax val="1"/>
          <dgm:chPref val="1"/>
          <dgm:bulletEnabled val="1"/>
        </dgm:presLayoutVars>
      </dgm:prSet>
      <dgm:spPr/>
    </dgm:pt>
    <dgm:pt modelId="{C189260D-1394-4D8A-995E-BD84C8F6674E}" type="pres">
      <dgm:prSet presAssocID="{A939C91A-C887-4D7F-AB66-40C09119F39F}" presName="Childtext1" presStyleLbl="revTx" presStyleIdx="0" presStyleCnt="3">
        <dgm:presLayoutVars>
          <dgm:chMax val="0"/>
          <dgm:chPref val="0"/>
          <dgm:bulletEnabled val="1"/>
        </dgm:presLayoutVars>
      </dgm:prSet>
      <dgm:spPr/>
    </dgm:pt>
    <dgm:pt modelId="{4B71DC55-A1CC-4D5F-9CDB-AEA373E959A0}" type="pres">
      <dgm:prSet presAssocID="{A939C91A-C887-4D7F-AB66-40C09119F39F}" presName="BalanceSpacing" presStyleCnt="0"/>
      <dgm:spPr/>
    </dgm:pt>
    <dgm:pt modelId="{641FBDBE-1602-416B-9C7A-21CD65299ADC}" type="pres">
      <dgm:prSet presAssocID="{A939C91A-C887-4D7F-AB66-40C09119F39F}" presName="BalanceSpacing1" presStyleCnt="0"/>
      <dgm:spPr/>
    </dgm:pt>
    <dgm:pt modelId="{6347AD74-2DE7-42D7-B604-44E1000E1089}" type="pres">
      <dgm:prSet presAssocID="{D3D21FDF-3DB0-41C0-8935-4EB1497048AE}" presName="Accent1Text" presStyleLbl="node1" presStyleIdx="1" presStyleCnt="6"/>
      <dgm:spPr/>
    </dgm:pt>
    <dgm:pt modelId="{4AAD662F-7CE1-4D9C-989D-D8BA8278BBF2}" type="pres">
      <dgm:prSet presAssocID="{D3D21FDF-3DB0-41C0-8935-4EB1497048AE}" presName="spaceBetweenRectangles" presStyleCnt="0"/>
      <dgm:spPr/>
    </dgm:pt>
    <dgm:pt modelId="{D8B10A21-FBCC-4BF8-B20E-900215BD7875}" type="pres">
      <dgm:prSet presAssocID="{0BD8144C-9256-4268-8F10-89683F0CBDF6}" presName="composite" presStyleCnt="0"/>
      <dgm:spPr/>
    </dgm:pt>
    <dgm:pt modelId="{E332A6B2-C040-434A-B9BB-98DBA77ADABD}" type="pres">
      <dgm:prSet presAssocID="{0BD8144C-9256-4268-8F10-89683F0CBDF6}" presName="Parent1" presStyleLbl="node1" presStyleIdx="2" presStyleCnt="6">
        <dgm:presLayoutVars>
          <dgm:chMax val="1"/>
          <dgm:chPref val="1"/>
          <dgm:bulletEnabled val="1"/>
        </dgm:presLayoutVars>
      </dgm:prSet>
      <dgm:spPr/>
    </dgm:pt>
    <dgm:pt modelId="{EE52ED5B-FDB0-4D78-8C1A-38F26EF9FD6C}" type="pres">
      <dgm:prSet presAssocID="{0BD8144C-9256-4268-8F10-89683F0CBDF6}" presName="Childtext1" presStyleLbl="revTx" presStyleIdx="1" presStyleCnt="3">
        <dgm:presLayoutVars>
          <dgm:chMax val="0"/>
          <dgm:chPref val="0"/>
          <dgm:bulletEnabled val="1"/>
        </dgm:presLayoutVars>
      </dgm:prSet>
      <dgm:spPr/>
    </dgm:pt>
    <dgm:pt modelId="{826BD573-047F-4611-97B8-1EB4F0F5CE4E}" type="pres">
      <dgm:prSet presAssocID="{0BD8144C-9256-4268-8F10-89683F0CBDF6}" presName="BalanceSpacing" presStyleCnt="0"/>
      <dgm:spPr/>
    </dgm:pt>
    <dgm:pt modelId="{4FC71F96-037B-447F-8BA7-523CF349610C}" type="pres">
      <dgm:prSet presAssocID="{0BD8144C-9256-4268-8F10-89683F0CBDF6}" presName="BalanceSpacing1" presStyleCnt="0"/>
      <dgm:spPr/>
    </dgm:pt>
    <dgm:pt modelId="{F212263D-6B62-46BD-B850-D23F364FDC62}" type="pres">
      <dgm:prSet presAssocID="{DB936EE7-429C-4695-A3F2-6C1E19082840}" presName="Accent1Text" presStyleLbl="node1" presStyleIdx="3" presStyleCnt="6"/>
      <dgm:spPr/>
    </dgm:pt>
    <dgm:pt modelId="{088A7FD6-A4BB-43CC-A428-B0DEFFD25CA6}" type="pres">
      <dgm:prSet presAssocID="{DB936EE7-429C-4695-A3F2-6C1E19082840}" presName="spaceBetweenRectangles" presStyleCnt="0"/>
      <dgm:spPr/>
    </dgm:pt>
    <dgm:pt modelId="{EF51907B-6A1B-49FB-B92D-B17F2581DAA5}" type="pres">
      <dgm:prSet presAssocID="{657EA394-8285-495D-80BC-339DB95ED7C2}" presName="composite" presStyleCnt="0"/>
      <dgm:spPr/>
    </dgm:pt>
    <dgm:pt modelId="{720128BB-BCCC-426C-B040-3B48F26EDCCE}" type="pres">
      <dgm:prSet presAssocID="{657EA394-8285-495D-80BC-339DB95ED7C2}" presName="Parent1" presStyleLbl="node1" presStyleIdx="4" presStyleCnt="6">
        <dgm:presLayoutVars>
          <dgm:chMax val="1"/>
          <dgm:chPref val="1"/>
          <dgm:bulletEnabled val="1"/>
        </dgm:presLayoutVars>
      </dgm:prSet>
      <dgm:spPr/>
    </dgm:pt>
    <dgm:pt modelId="{18ED088F-EE25-42B2-961B-6523E75122C6}" type="pres">
      <dgm:prSet presAssocID="{657EA394-8285-495D-80BC-339DB95ED7C2}" presName="Childtext1" presStyleLbl="revTx" presStyleIdx="2" presStyleCnt="3">
        <dgm:presLayoutVars>
          <dgm:chMax val="0"/>
          <dgm:chPref val="0"/>
          <dgm:bulletEnabled val="1"/>
        </dgm:presLayoutVars>
      </dgm:prSet>
      <dgm:spPr/>
    </dgm:pt>
    <dgm:pt modelId="{32282F6C-281B-4C47-A606-7EA0F78E7F3B}" type="pres">
      <dgm:prSet presAssocID="{657EA394-8285-495D-80BC-339DB95ED7C2}" presName="BalanceSpacing" presStyleCnt="0"/>
      <dgm:spPr/>
    </dgm:pt>
    <dgm:pt modelId="{08796ABC-E441-47B7-A6C1-D0B8C274CEEB}" type="pres">
      <dgm:prSet presAssocID="{657EA394-8285-495D-80BC-339DB95ED7C2}" presName="BalanceSpacing1" presStyleCnt="0"/>
      <dgm:spPr/>
    </dgm:pt>
    <dgm:pt modelId="{58888B90-8615-49BC-B69A-796660217E2E}" type="pres">
      <dgm:prSet presAssocID="{D8E9C6C0-86EB-45F3-95ED-0A7559ADDCE1}" presName="Accent1Text" presStyleLbl="node1" presStyleIdx="5" presStyleCnt="6"/>
      <dgm:spPr/>
    </dgm:pt>
  </dgm:ptLst>
  <dgm:cxnLst>
    <dgm:cxn modelId="{31E9290F-BE1C-4427-B621-3A336E8836A6}" srcId="{E9DCC335-9CCE-425B-8728-F9FD24AD707A}" destId="{657EA394-8285-495D-80BC-339DB95ED7C2}" srcOrd="2" destOrd="0" parTransId="{6DCF06CA-844A-4360-94EF-8D2074275A3F}" sibTransId="{D8E9C6C0-86EB-45F3-95ED-0A7559ADDCE1}"/>
    <dgm:cxn modelId="{7D3B6D23-2471-A247-BCE4-1593A9978AF4}" type="presOf" srcId="{657EA394-8285-495D-80BC-339DB95ED7C2}" destId="{720128BB-BCCC-426C-B040-3B48F26EDCCE}" srcOrd="0" destOrd="0" presId="urn:microsoft.com/office/officeart/2008/layout/AlternatingHexagons"/>
    <dgm:cxn modelId="{9127B32B-110D-0E40-808F-9EC054ECAA06}" type="presOf" srcId="{E9DCC335-9CCE-425B-8728-F9FD24AD707A}" destId="{4C5AA4B6-EA14-41DD-8596-924428601B84}" srcOrd="0" destOrd="0" presId="urn:microsoft.com/office/officeart/2008/layout/AlternatingHexagons"/>
    <dgm:cxn modelId="{3897CC38-3637-524C-B901-80DEC530766E}" type="presOf" srcId="{D3D21FDF-3DB0-41C0-8935-4EB1497048AE}" destId="{6347AD74-2DE7-42D7-B604-44E1000E1089}" srcOrd="0" destOrd="0" presId="urn:microsoft.com/office/officeart/2008/layout/AlternatingHexagons"/>
    <dgm:cxn modelId="{BCE6303E-576A-A14F-AA6C-B6D67CF134D7}" type="presOf" srcId="{A939C91A-C887-4D7F-AB66-40C09119F39F}" destId="{562099FA-98E7-43CA-8121-FACF2D64196B}" srcOrd="0" destOrd="0" presId="urn:microsoft.com/office/officeart/2008/layout/AlternatingHexagons"/>
    <dgm:cxn modelId="{5FA1646D-0BC7-784E-8BF6-7C05F4F14E1F}" type="presOf" srcId="{DB936EE7-429C-4695-A3F2-6C1E19082840}" destId="{F212263D-6B62-46BD-B850-D23F364FDC62}" srcOrd="0" destOrd="0" presId="urn:microsoft.com/office/officeart/2008/layout/AlternatingHexagons"/>
    <dgm:cxn modelId="{2995677F-70FF-4EF8-8AFF-272DA36CB1D7}" srcId="{E9DCC335-9CCE-425B-8728-F9FD24AD707A}" destId="{0BD8144C-9256-4268-8F10-89683F0CBDF6}" srcOrd="1" destOrd="0" parTransId="{ACB5AE1E-EAF1-4C98-A706-64139EBC1F11}" sibTransId="{DB936EE7-429C-4695-A3F2-6C1E19082840}"/>
    <dgm:cxn modelId="{908EAAB6-A7BA-4574-ADC4-B0CEE48B89C0}" srcId="{E9DCC335-9CCE-425B-8728-F9FD24AD707A}" destId="{A939C91A-C887-4D7F-AB66-40C09119F39F}" srcOrd="0" destOrd="0" parTransId="{34A983B5-58E8-4371-A211-AA40564FCB2F}" sibTransId="{D3D21FDF-3DB0-41C0-8935-4EB1497048AE}"/>
    <dgm:cxn modelId="{7B5C8EF1-E349-1841-AC4B-2CC0FF1B5D8D}" type="presOf" srcId="{0BD8144C-9256-4268-8F10-89683F0CBDF6}" destId="{E332A6B2-C040-434A-B9BB-98DBA77ADABD}" srcOrd="0" destOrd="0" presId="urn:microsoft.com/office/officeart/2008/layout/AlternatingHexagons"/>
    <dgm:cxn modelId="{A2E0C2FD-AD36-FC46-98E9-BF0DA6EFAABB}" type="presOf" srcId="{D8E9C6C0-86EB-45F3-95ED-0A7559ADDCE1}" destId="{58888B90-8615-49BC-B69A-796660217E2E}" srcOrd="0" destOrd="0" presId="urn:microsoft.com/office/officeart/2008/layout/AlternatingHexagons"/>
    <dgm:cxn modelId="{E38823CE-8EB0-C54D-925D-A38C656ADD09}" type="presParOf" srcId="{4C5AA4B6-EA14-41DD-8596-924428601B84}" destId="{46FFFB5A-2B1F-438C-B45C-B2EDBAB821EB}" srcOrd="0" destOrd="0" presId="urn:microsoft.com/office/officeart/2008/layout/AlternatingHexagons"/>
    <dgm:cxn modelId="{3CEEA08A-FFD5-6548-B09B-DE75C2D48E70}" type="presParOf" srcId="{46FFFB5A-2B1F-438C-B45C-B2EDBAB821EB}" destId="{562099FA-98E7-43CA-8121-FACF2D64196B}" srcOrd="0" destOrd="0" presId="urn:microsoft.com/office/officeart/2008/layout/AlternatingHexagons"/>
    <dgm:cxn modelId="{6EAAC3CC-6942-534F-AE23-66ABEE1F30D1}" type="presParOf" srcId="{46FFFB5A-2B1F-438C-B45C-B2EDBAB821EB}" destId="{C189260D-1394-4D8A-995E-BD84C8F6674E}" srcOrd="1" destOrd="0" presId="urn:microsoft.com/office/officeart/2008/layout/AlternatingHexagons"/>
    <dgm:cxn modelId="{1291F610-A763-3144-9388-276B6839CE55}" type="presParOf" srcId="{46FFFB5A-2B1F-438C-B45C-B2EDBAB821EB}" destId="{4B71DC55-A1CC-4D5F-9CDB-AEA373E959A0}" srcOrd="2" destOrd="0" presId="urn:microsoft.com/office/officeart/2008/layout/AlternatingHexagons"/>
    <dgm:cxn modelId="{CBE19BEE-7D9D-CD45-AEA5-8E0D92B76AE7}" type="presParOf" srcId="{46FFFB5A-2B1F-438C-B45C-B2EDBAB821EB}" destId="{641FBDBE-1602-416B-9C7A-21CD65299ADC}" srcOrd="3" destOrd="0" presId="urn:microsoft.com/office/officeart/2008/layout/AlternatingHexagons"/>
    <dgm:cxn modelId="{5FADD771-70CA-DB43-A6EB-5C4A424B7BA8}" type="presParOf" srcId="{46FFFB5A-2B1F-438C-B45C-B2EDBAB821EB}" destId="{6347AD74-2DE7-42D7-B604-44E1000E1089}" srcOrd="4" destOrd="0" presId="urn:microsoft.com/office/officeart/2008/layout/AlternatingHexagons"/>
    <dgm:cxn modelId="{9DEFE27C-BD8A-F843-8D56-F65994F6DA28}" type="presParOf" srcId="{4C5AA4B6-EA14-41DD-8596-924428601B84}" destId="{4AAD662F-7CE1-4D9C-989D-D8BA8278BBF2}" srcOrd="1" destOrd="0" presId="urn:microsoft.com/office/officeart/2008/layout/AlternatingHexagons"/>
    <dgm:cxn modelId="{D65A84AE-4B38-9B45-A651-BAF893BE90CB}" type="presParOf" srcId="{4C5AA4B6-EA14-41DD-8596-924428601B84}" destId="{D8B10A21-FBCC-4BF8-B20E-900215BD7875}" srcOrd="2" destOrd="0" presId="urn:microsoft.com/office/officeart/2008/layout/AlternatingHexagons"/>
    <dgm:cxn modelId="{1AE9D4C7-2013-2642-8027-B29051C42F43}" type="presParOf" srcId="{D8B10A21-FBCC-4BF8-B20E-900215BD7875}" destId="{E332A6B2-C040-434A-B9BB-98DBA77ADABD}" srcOrd="0" destOrd="0" presId="urn:microsoft.com/office/officeart/2008/layout/AlternatingHexagons"/>
    <dgm:cxn modelId="{D8F913DC-4FC4-F840-A6A5-EE737D2B2AEE}" type="presParOf" srcId="{D8B10A21-FBCC-4BF8-B20E-900215BD7875}" destId="{EE52ED5B-FDB0-4D78-8C1A-38F26EF9FD6C}" srcOrd="1" destOrd="0" presId="urn:microsoft.com/office/officeart/2008/layout/AlternatingHexagons"/>
    <dgm:cxn modelId="{77A82161-59E9-D449-85C8-5D4AFE4117C4}" type="presParOf" srcId="{D8B10A21-FBCC-4BF8-B20E-900215BD7875}" destId="{826BD573-047F-4611-97B8-1EB4F0F5CE4E}" srcOrd="2" destOrd="0" presId="urn:microsoft.com/office/officeart/2008/layout/AlternatingHexagons"/>
    <dgm:cxn modelId="{740ADFDD-E9B6-C848-8D4F-D1041462BFFC}" type="presParOf" srcId="{D8B10A21-FBCC-4BF8-B20E-900215BD7875}" destId="{4FC71F96-037B-447F-8BA7-523CF349610C}" srcOrd="3" destOrd="0" presId="urn:microsoft.com/office/officeart/2008/layout/AlternatingHexagons"/>
    <dgm:cxn modelId="{201226C3-7CBE-ED43-A199-3C442787F61A}" type="presParOf" srcId="{D8B10A21-FBCC-4BF8-B20E-900215BD7875}" destId="{F212263D-6B62-46BD-B850-D23F364FDC62}" srcOrd="4" destOrd="0" presId="urn:microsoft.com/office/officeart/2008/layout/AlternatingHexagons"/>
    <dgm:cxn modelId="{76D33E09-3FBD-7F42-8D51-0E02B43C7EA8}" type="presParOf" srcId="{4C5AA4B6-EA14-41DD-8596-924428601B84}" destId="{088A7FD6-A4BB-43CC-A428-B0DEFFD25CA6}" srcOrd="3" destOrd="0" presId="urn:microsoft.com/office/officeart/2008/layout/AlternatingHexagons"/>
    <dgm:cxn modelId="{45ADC849-B0D7-E947-9413-B317C92F7C4C}" type="presParOf" srcId="{4C5AA4B6-EA14-41DD-8596-924428601B84}" destId="{EF51907B-6A1B-49FB-B92D-B17F2581DAA5}" srcOrd="4" destOrd="0" presId="urn:microsoft.com/office/officeart/2008/layout/AlternatingHexagons"/>
    <dgm:cxn modelId="{4E12B2C4-637B-F843-8613-B4EE36D5B4F6}" type="presParOf" srcId="{EF51907B-6A1B-49FB-B92D-B17F2581DAA5}" destId="{720128BB-BCCC-426C-B040-3B48F26EDCCE}" srcOrd="0" destOrd="0" presId="urn:microsoft.com/office/officeart/2008/layout/AlternatingHexagons"/>
    <dgm:cxn modelId="{40C7688A-7372-4743-A692-4267A585BA03}" type="presParOf" srcId="{EF51907B-6A1B-49FB-B92D-B17F2581DAA5}" destId="{18ED088F-EE25-42B2-961B-6523E75122C6}" srcOrd="1" destOrd="0" presId="urn:microsoft.com/office/officeart/2008/layout/AlternatingHexagons"/>
    <dgm:cxn modelId="{577FB77E-CE14-004B-8885-47DD74671372}" type="presParOf" srcId="{EF51907B-6A1B-49FB-B92D-B17F2581DAA5}" destId="{32282F6C-281B-4C47-A606-7EA0F78E7F3B}" srcOrd="2" destOrd="0" presId="urn:microsoft.com/office/officeart/2008/layout/AlternatingHexagons"/>
    <dgm:cxn modelId="{F703BA6F-D2E4-574E-82B3-BE274A7A16C3}" type="presParOf" srcId="{EF51907B-6A1B-49FB-B92D-B17F2581DAA5}" destId="{08796ABC-E441-47B7-A6C1-D0B8C274CEEB}" srcOrd="3" destOrd="0" presId="urn:microsoft.com/office/officeart/2008/layout/AlternatingHexagons"/>
    <dgm:cxn modelId="{6E75E4F3-5C3B-E044-83E6-204FCA9101B6}" type="presParOf" srcId="{EF51907B-6A1B-49FB-B92D-B17F2581DAA5}" destId="{58888B90-8615-49BC-B69A-796660217E2E}" srcOrd="4" destOrd="0" presId="urn:microsoft.com/office/officeart/2008/layout/AlternatingHexagon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FCF0352-D43C-4E1A-9511-CA655E5BA35F}" type="doc">
      <dgm:prSet loTypeId="urn:microsoft.com/office/officeart/2008/layout/AlternatingHexagons" loCatId="list" qsTypeId="urn:microsoft.com/office/officeart/2005/8/quickstyle/simple1" qsCatId="simple" csTypeId="urn:microsoft.com/office/officeart/2005/8/colors/colorful1" csCatId="colorful" phldr="1"/>
      <dgm:spPr/>
      <dgm:t>
        <a:bodyPr/>
        <a:lstStyle/>
        <a:p>
          <a:endParaRPr lang="en-US"/>
        </a:p>
      </dgm:t>
    </dgm:pt>
    <dgm:pt modelId="{B095D2C4-771E-4E58-85F0-F80318945DBF}">
      <dgm:prSet phldrT="[Text]"/>
      <dgm:spPr/>
      <dgm:t>
        <a:bodyPr/>
        <a:lstStyle/>
        <a:p>
          <a:r>
            <a:rPr lang="en-US" dirty="0"/>
            <a:t>Abuse</a:t>
          </a:r>
        </a:p>
      </dgm:t>
    </dgm:pt>
    <dgm:pt modelId="{3CF3E298-2B3A-45C2-9C81-AC4CF172956C}" type="parTrans" cxnId="{63A8945A-3AEC-44C6-8794-DDB9C8FAC58A}">
      <dgm:prSet/>
      <dgm:spPr/>
      <dgm:t>
        <a:bodyPr/>
        <a:lstStyle/>
        <a:p>
          <a:endParaRPr lang="en-US"/>
        </a:p>
      </dgm:t>
    </dgm:pt>
    <dgm:pt modelId="{0FB1C5B9-E724-48C1-8279-07BCE5C14017}" type="sibTrans" cxnId="{63A8945A-3AEC-44C6-8794-DDB9C8FAC58A}">
      <dgm:prSet custT="1"/>
      <dgm:spPr/>
      <dgm:t>
        <a:bodyPr/>
        <a:lstStyle/>
        <a:p>
          <a:r>
            <a:rPr lang="en-US" sz="1400" dirty="0"/>
            <a:t> Care  </a:t>
          </a:r>
        </a:p>
      </dgm:t>
    </dgm:pt>
    <dgm:pt modelId="{A9A9D28A-EEF0-4AEA-B630-97A6CAA000F0}">
      <dgm:prSet phldrT="[Text]"/>
      <dgm:spPr/>
      <dgm:t>
        <a:bodyPr/>
        <a:lstStyle/>
        <a:p>
          <a:r>
            <a:rPr lang="en-US" dirty="0"/>
            <a:t>Self harm</a:t>
          </a:r>
        </a:p>
      </dgm:t>
    </dgm:pt>
    <dgm:pt modelId="{DF6D37F3-47C0-4FB1-A092-DD966424FD5C}" type="parTrans" cxnId="{6C4896C2-155B-463E-8500-6E2444016A0A}">
      <dgm:prSet/>
      <dgm:spPr/>
      <dgm:t>
        <a:bodyPr/>
        <a:lstStyle/>
        <a:p>
          <a:endParaRPr lang="en-US"/>
        </a:p>
      </dgm:t>
    </dgm:pt>
    <dgm:pt modelId="{8D22063F-FA39-43AA-BC70-FF4317D4950B}" type="sibTrans" cxnId="{6C4896C2-155B-463E-8500-6E2444016A0A}">
      <dgm:prSet/>
      <dgm:spPr/>
      <dgm:t>
        <a:bodyPr/>
        <a:lstStyle/>
        <a:p>
          <a:endParaRPr lang="en-US" dirty="0"/>
        </a:p>
      </dgm:t>
    </dgm:pt>
    <dgm:pt modelId="{B521B5B5-EE5C-411B-AF1C-F2F658BB5241}">
      <dgm:prSet phldrT="[Text]"/>
      <dgm:spPr/>
      <dgm:t>
        <a:bodyPr/>
        <a:lstStyle/>
        <a:p>
          <a:r>
            <a:rPr lang="en-US" dirty="0"/>
            <a:t>Trauma</a:t>
          </a:r>
        </a:p>
      </dgm:t>
    </dgm:pt>
    <dgm:pt modelId="{D60C9637-1F9B-4247-9104-A2D5A23EA1B7}" type="parTrans" cxnId="{3D77638D-D01A-4D3E-9F73-9ACA1A849FD6}">
      <dgm:prSet/>
      <dgm:spPr/>
      <dgm:t>
        <a:bodyPr/>
        <a:lstStyle/>
        <a:p>
          <a:endParaRPr lang="en-US"/>
        </a:p>
      </dgm:t>
    </dgm:pt>
    <dgm:pt modelId="{350AA7C7-A225-4E3C-99CF-97F147B4CCBE}" type="sibTrans" cxnId="{3D77638D-D01A-4D3E-9F73-9ACA1A849FD6}">
      <dgm:prSet/>
      <dgm:spPr/>
      <dgm:t>
        <a:bodyPr/>
        <a:lstStyle/>
        <a:p>
          <a:r>
            <a:rPr lang="en-US" dirty="0"/>
            <a:t>Poverty</a:t>
          </a:r>
        </a:p>
      </dgm:t>
    </dgm:pt>
    <dgm:pt modelId="{3FF1694E-093B-4C94-BFCB-A758D16FCF42}" type="pres">
      <dgm:prSet presAssocID="{DFCF0352-D43C-4E1A-9511-CA655E5BA35F}" presName="Name0" presStyleCnt="0">
        <dgm:presLayoutVars>
          <dgm:chMax/>
          <dgm:chPref/>
          <dgm:dir/>
          <dgm:animLvl val="lvl"/>
        </dgm:presLayoutVars>
      </dgm:prSet>
      <dgm:spPr/>
    </dgm:pt>
    <dgm:pt modelId="{04F00E51-DDFB-460F-B3C7-4A2C6BD8E42F}" type="pres">
      <dgm:prSet presAssocID="{B095D2C4-771E-4E58-85F0-F80318945DBF}" presName="composite" presStyleCnt="0"/>
      <dgm:spPr/>
    </dgm:pt>
    <dgm:pt modelId="{9DAB6241-0EBC-49F1-A910-8698FD29A7FC}" type="pres">
      <dgm:prSet presAssocID="{B095D2C4-771E-4E58-85F0-F80318945DBF}" presName="Parent1" presStyleLbl="node1" presStyleIdx="0" presStyleCnt="6">
        <dgm:presLayoutVars>
          <dgm:chMax val="1"/>
          <dgm:chPref val="1"/>
          <dgm:bulletEnabled val="1"/>
        </dgm:presLayoutVars>
      </dgm:prSet>
      <dgm:spPr/>
    </dgm:pt>
    <dgm:pt modelId="{2E4DC120-557A-4346-8A71-95A3D1DAE2FF}" type="pres">
      <dgm:prSet presAssocID="{B095D2C4-771E-4E58-85F0-F80318945DBF}" presName="Childtext1" presStyleLbl="revTx" presStyleIdx="0" presStyleCnt="3">
        <dgm:presLayoutVars>
          <dgm:chMax val="0"/>
          <dgm:chPref val="0"/>
          <dgm:bulletEnabled val="1"/>
        </dgm:presLayoutVars>
      </dgm:prSet>
      <dgm:spPr/>
    </dgm:pt>
    <dgm:pt modelId="{E9BB2416-C6AE-4B2C-9117-D2C863F0BDD6}" type="pres">
      <dgm:prSet presAssocID="{B095D2C4-771E-4E58-85F0-F80318945DBF}" presName="BalanceSpacing" presStyleCnt="0"/>
      <dgm:spPr/>
    </dgm:pt>
    <dgm:pt modelId="{FE960C15-6814-4C4A-9C12-82582946719D}" type="pres">
      <dgm:prSet presAssocID="{B095D2C4-771E-4E58-85F0-F80318945DBF}" presName="BalanceSpacing1" presStyleCnt="0"/>
      <dgm:spPr/>
    </dgm:pt>
    <dgm:pt modelId="{BA339D68-E7FB-4FD0-AFA2-968F0CE7E72C}" type="pres">
      <dgm:prSet presAssocID="{0FB1C5B9-E724-48C1-8279-07BCE5C14017}" presName="Accent1Text" presStyleLbl="node1" presStyleIdx="1" presStyleCnt="6" custLinFactNeighborX="6177" custLinFactNeighborY="-139"/>
      <dgm:spPr/>
    </dgm:pt>
    <dgm:pt modelId="{EA814248-F43A-47FA-A474-617370563A26}" type="pres">
      <dgm:prSet presAssocID="{0FB1C5B9-E724-48C1-8279-07BCE5C14017}" presName="spaceBetweenRectangles" presStyleCnt="0"/>
      <dgm:spPr/>
    </dgm:pt>
    <dgm:pt modelId="{34837895-6818-481A-867D-A911AF7D4767}" type="pres">
      <dgm:prSet presAssocID="{A9A9D28A-EEF0-4AEA-B630-97A6CAA000F0}" presName="composite" presStyleCnt="0"/>
      <dgm:spPr/>
    </dgm:pt>
    <dgm:pt modelId="{A0F1A90D-31C5-468E-A8E4-2F0ECA21D17F}" type="pres">
      <dgm:prSet presAssocID="{A9A9D28A-EEF0-4AEA-B630-97A6CAA000F0}" presName="Parent1" presStyleLbl="node1" presStyleIdx="2" presStyleCnt="6" custLinFactNeighborX="1712">
        <dgm:presLayoutVars>
          <dgm:chMax val="1"/>
          <dgm:chPref val="1"/>
          <dgm:bulletEnabled val="1"/>
        </dgm:presLayoutVars>
      </dgm:prSet>
      <dgm:spPr/>
    </dgm:pt>
    <dgm:pt modelId="{0A1403AC-C7AA-4AEF-AB76-EF3EABB0E74C}" type="pres">
      <dgm:prSet presAssocID="{A9A9D28A-EEF0-4AEA-B630-97A6CAA000F0}" presName="Childtext1" presStyleLbl="revTx" presStyleIdx="1" presStyleCnt="3">
        <dgm:presLayoutVars>
          <dgm:chMax val="0"/>
          <dgm:chPref val="0"/>
          <dgm:bulletEnabled val="1"/>
        </dgm:presLayoutVars>
      </dgm:prSet>
      <dgm:spPr/>
    </dgm:pt>
    <dgm:pt modelId="{032D79DD-BB11-4AAE-B55E-0FA3E12C8C45}" type="pres">
      <dgm:prSet presAssocID="{A9A9D28A-EEF0-4AEA-B630-97A6CAA000F0}" presName="BalanceSpacing" presStyleCnt="0"/>
      <dgm:spPr/>
    </dgm:pt>
    <dgm:pt modelId="{584FAFF6-0D8B-4E95-8E6C-5A7AADC57189}" type="pres">
      <dgm:prSet presAssocID="{A9A9D28A-EEF0-4AEA-B630-97A6CAA000F0}" presName="BalanceSpacing1" presStyleCnt="0"/>
      <dgm:spPr/>
    </dgm:pt>
    <dgm:pt modelId="{DF0DFD76-1216-41D0-A9BE-D093C5FD0D16}" type="pres">
      <dgm:prSet presAssocID="{8D22063F-FA39-43AA-BC70-FF4317D4950B}" presName="Accent1Text" presStyleLbl="node1" presStyleIdx="3" presStyleCnt="6"/>
      <dgm:spPr/>
    </dgm:pt>
    <dgm:pt modelId="{036080E5-A709-47CD-BD44-3D1F6E572B5F}" type="pres">
      <dgm:prSet presAssocID="{8D22063F-FA39-43AA-BC70-FF4317D4950B}" presName="spaceBetweenRectangles" presStyleCnt="0"/>
      <dgm:spPr/>
    </dgm:pt>
    <dgm:pt modelId="{A405C522-A5B8-4D0A-BD21-535F1C1FC035}" type="pres">
      <dgm:prSet presAssocID="{B521B5B5-EE5C-411B-AF1C-F2F658BB5241}" presName="composite" presStyleCnt="0"/>
      <dgm:spPr/>
    </dgm:pt>
    <dgm:pt modelId="{F811D10E-F512-448D-A18D-9CD53AC5C283}" type="pres">
      <dgm:prSet presAssocID="{B521B5B5-EE5C-411B-AF1C-F2F658BB5241}" presName="Parent1" presStyleLbl="node1" presStyleIdx="4" presStyleCnt="6">
        <dgm:presLayoutVars>
          <dgm:chMax val="1"/>
          <dgm:chPref val="1"/>
          <dgm:bulletEnabled val="1"/>
        </dgm:presLayoutVars>
      </dgm:prSet>
      <dgm:spPr/>
    </dgm:pt>
    <dgm:pt modelId="{21F88853-58DA-4580-992C-F8EB35C8D124}" type="pres">
      <dgm:prSet presAssocID="{B521B5B5-EE5C-411B-AF1C-F2F658BB5241}" presName="Childtext1" presStyleLbl="revTx" presStyleIdx="2" presStyleCnt="3">
        <dgm:presLayoutVars>
          <dgm:chMax val="0"/>
          <dgm:chPref val="0"/>
          <dgm:bulletEnabled val="1"/>
        </dgm:presLayoutVars>
      </dgm:prSet>
      <dgm:spPr/>
    </dgm:pt>
    <dgm:pt modelId="{92AFAD58-8717-4A14-A1B2-5AAF27227E00}" type="pres">
      <dgm:prSet presAssocID="{B521B5B5-EE5C-411B-AF1C-F2F658BB5241}" presName="BalanceSpacing" presStyleCnt="0"/>
      <dgm:spPr/>
    </dgm:pt>
    <dgm:pt modelId="{6B36E4D3-D011-4C0A-BA9F-A6FA2438965D}" type="pres">
      <dgm:prSet presAssocID="{B521B5B5-EE5C-411B-AF1C-F2F658BB5241}" presName="BalanceSpacing1" presStyleCnt="0"/>
      <dgm:spPr/>
    </dgm:pt>
    <dgm:pt modelId="{52C519E0-3D0B-4E6D-87CC-7F09F78E517B}" type="pres">
      <dgm:prSet presAssocID="{350AA7C7-A225-4E3C-99CF-97F147B4CCBE}" presName="Accent1Text" presStyleLbl="node1" presStyleIdx="5" presStyleCnt="6"/>
      <dgm:spPr/>
    </dgm:pt>
  </dgm:ptLst>
  <dgm:cxnLst>
    <dgm:cxn modelId="{8894BF35-5FA0-8B46-AEC0-F92DB29CB539}" type="presOf" srcId="{B095D2C4-771E-4E58-85F0-F80318945DBF}" destId="{9DAB6241-0EBC-49F1-A910-8698FD29A7FC}" srcOrd="0" destOrd="0" presId="urn:microsoft.com/office/officeart/2008/layout/AlternatingHexagons"/>
    <dgm:cxn modelId="{85FDB955-726C-E142-BC9E-6F6ACDEAE3F2}" type="presOf" srcId="{0FB1C5B9-E724-48C1-8279-07BCE5C14017}" destId="{BA339D68-E7FB-4FD0-AFA2-968F0CE7E72C}" srcOrd="0" destOrd="0" presId="urn:microsoft.com/office/officeart/2008/layout/AlternatingHexagons"/>
    <dgm:cxn modelId="{63A8945A-3AEC-44C6-8794-DDB9C8FAC58A}" srcId="{DFCF0352-D43C-4E1A-9511-CA655E5BA35F}" destId="{B095D2C4-771E-4E58-85F0-F80318945DBF}" srcOrd="0" destOrd="0" parTransId="{3CF3E298-2B3A-45C2-9C81-AC4CF172956C}" sibTransId="{0FB1C5B9-E724-48C1-8279-07BCE5C14017}"/>
    <dgm:cxn modelId="{B64C8261-9439-6A42-B69E-2E99FB0CAC5B}" type="presOf" srcId="{DFCF0352-D43C-4E1A-9511-CA655E5BA35F}" destId="{3FF1694E-093B-4C94-BFCB-A758D16FCF42}" srcOrd="0" destOrd="0" presId="urn:microsoft.com/office/officeart/2008/layout/AlternatingHexagons"/>
    <dgm:cxn modelId="{E6790566-F9EA-944F-A5EE-9ECC04ECBB58}" type="presOf" srcId="{A9A9D28A-EEF0-4AEA-B630-97A6CAA000F0}" destId="{A0F1A90D-31C5-468E-A8E4-2F0ECA21D17F}" srcOrd="0" destOrd="0" presId="urn:microsoft.com/office/officeart/2008/layout/AlternatingHexagons"/>
    <dgm:cxn modelId="{3D77638D-D01A-4D3E-9F73-9ACA1A849FD6}" srcId="{DFCF0352-D43C-4E1A-9511-CA655E5BA35F}" destId="{B521B5B5-EE5C-411B-AF1C-F2F658BB5241}" srcOrd="2" destOrd="0" parTransId="{D60C9637-1F9B-4247-9104-A2D5A23EA1B7}" sibTransId="{350AA7C7-A225-4E3C-99CF-97F147B4CCBE}"/>
    <dgm:cxn modelId="{869B32B0-8BC8-0443-B725-9D9CBDADC137}" type="presOf" srcId="{8D22063F-FA39-43AA-BC70-FF4317D4950B}" destId="{DF0DFD76-1216-41D0-A9BE-D093C5FD0D16}" srcOrd="0" destOrd="0" presId="urn:microsoft.com/office/officeart/2008/layout/AlternatingHexagons"/>
    <dgm:cxn modelId="{291A20B7-1709-6B40-9F14-AFE498F4049C}" type="presOf" srcId="{B521B5B5-EE5C-411B-AF1C-F2F658BB5241}" destId="{F811D10E-F512-448D-A18D-9CD53AC5C283}" srcOrd="0" destOrd="0" presId="urn:microsoft.com/office/officeart/2008/layout/AlternatingHexagons"/>
    <dgm:cxn modelId="{6C4896C2-155B-463E-8500-6E2444016A0A}" srcId="{DFCF0352-D43C-4E1A-9511-CA655E5BA35F}" destId="{A9A9D28A-EEF0-4AEA-B630-97A6CAA000F0}" srcOrd="1" destOrd="0" parTransId="{DF6D37F3-47C0-4FB1-A092-DD966424FD5C}" sibTransId="{8D22063F-FA39-43AA-BC70-FF4317D4950B}"/>
    <dgm:cxn modelId="{2EF46AD1-1F17-1B48-A6EA-968AC2007CAA}" type="presOf" srcId="{350AA7C7-A225-4E3C-99CF-97F147B4CCBE}" destId="{52C519E0-3D0B-4E6D-87CC-7F09F78E517B}" srcOrd="0" destOrd="0" presId="urn:microsoft.com/office/officeart/2008/layout/AlternatingHexagons"/>
    <dgm:cxn modelId="{EE33973A-A86E-E446-87F5-D4FF7B471F9E}" type="presParOf" srcId="{3FF1694E-093B-4C94-BFCB-A758D16FCF42}" destId="{04F00E51-DDFB-460F-B3C7-4A2C6BD8E42F}" srcOrd="0" destOrd="0" presId="urn:microsoft.com/office/officeart/2008/layout/AlternatingHexagons"/>
    <dgm:cxn modelId="{D44FC3BF-7CA7-454B-9D06-1882ABF62600}" type="presParOf" srcId="{04F00E51-DDFB-460F-B3C7-4A2C6BD8E42F}" destId="{9DAB6241-0EBC-49F1-A910-8698FD29A7FC}" srcOrd="0" destOrd="0" presId="urn:microsoft.com/office/officeart/2008/layout/AlternatingHexagons"/>
    <dgm:cxn modelId="{255E2173-03D0-A742-A439-C3D332393CD6}" type="presParOf" srcId="{04F00E51-DDFB-460F-B3C7-4A2C6BD8E42F}" destId="{2E4DC120-557A-4346-8A71-95A3D1DAE2FF}" srcOrd="1" destOrd="0" presId="urn:microsoft.com/office/officeart/2008/layout/AlternatingHexagons"/>
    <dgm:cxn modelId="{AAF25CC3-5FB1-7941-8A81-63ADA8E63F4A}" type="presParOf" srcId="{04F00E51-DDFB-460F-B3C7-4A2C6BD8E42F}" destId="{E9BB2416-C6AE-4B2C-9117-D2C863F0BDD6}" srcOrd="2" destOrd="0" presId="urn:microsoft.com/office/officeart/2008/layout/AlternatingHexagons"/>
    <dgm:cxn modelId="{9AB7717A-4A40-084B-9DE2-83ED00631510}" type="presParOf" srcId="{04F00E51-DDFB-460F-B3C7-4A2C6BD8E42F}" destId="{FE960C15-6814-4C4A-9C12-82582946719D}" srcOrd="3" destOrd="0" presId="urn:microsoft.com/office/officeart/2008/layout/AlternatingHexagons"/>
    <dgm:cxn modelId="{7E171F66-3EF3-D747-94D4-A67595D267DB}" type="presParOf" srcId="{04F00E51-DDFB-460F-B3C7-4A2C6BD8E42F}" destId="{BA339D68-E7FB-4FD0-AFA2-968F0CE7E72C}" srcOrd="4" destOrd="0" presId="urn:microsoft.com/office/officeart/2008/layout/AlternatingHexagons"/>
    <dgm:cxn modelId="{996496C1-66A8-174C-9625-42A2D24AF6EA}" type="presParOf" srcId="{3FF1694E-093B-4C94-BFCB-A758D16FCF42}" destId="{EA814248-F43A-47FA-A474-617370563A26}" srcOrd="1" destOrd="0" presId="urn:microsoft.com/office/officeart/2008/layout/AlternatingHexagons"/>
    <dgm:cxn modelId="{1A6A58C3-F47F-3343-AF30-CC03965D6603}" type="presParOf" srcId="{3FF1694E-093B-4C94-BFCB-A758D16FCF42}" destId="{34837895-6818-481A-867D-A911AF7D4767}" srcOrd="2" destOrd="0" presId="urn:microsoft.com/office/officeart/2008/layout/AlternatingHexagons"/>
    <dgm:cxn modelId="{1DA1881B-BD74-024E-BB39-9E2D4CA06CF2}" type="presParOf" srcId="{34837895-6818-481A-867D-A911AF7D4767}" destId="{A0F1A90D-31C5-468E-A8E4-2F0ECA21D17F}" srcOrd="0" destOrd="0" presId="urn:microsoft.com/office/officeart/2008/layout/AlternatingHexagons"/>
    <dgm:cxn modelId="{D0AC6582-AAD7-C44E-B622-33F11F341672}" type="presParOf" srcId="{34837895-6818-481A-867D-A911AF7D4767}" destId="{0A1403AC-C7AA-4AEF-AB76-EF3EABB0E74C}" srcOrd="1" destOrd="0" presId="urn:microsoft.com/office/officeart/2008/layout/AlternatingHexagons"/>
    <dgm:cxn modelId="{D89E1D51-4FE2-4B40-814B-875B593260A8}" type="presParOf" srcId="{34837895-6818-481A-867D-A911AF7D4767}" destId="{032D79DD-BB11-4AAE-B55E-0FA3E12C8C45}" srcOrd="2" destOrd="0" presId="urn:microsoft.com/office/officeart/2008/layout/AlternatingHexagons"/>
    <dgm:cxn modelId="{28B05108-E191-3441-ACBA-64203FB64309}" type="presParOf" srcId="{34837895-6818-481A-867D-A911AF7D4767}" destId="{584FAFF6-0D8B-4E95-8E6C-5A7AADC57189}" srcOrd="3" destOrd="0" presId="urn:microsoft.com/office/officeart/2008/layout/AlternatingHexagons"/>
    <dgm:cxn modelId="{FC28EF29-726B-1C44-B090-157E99ECAC71}" type="presParOf" srcId="{34837895-6818-481A-867D-A911AF7D4767}" destId="{DF0DFD76-1216-41D0-A9BE-D093C5FD0D16}" srcOrd="4" destOrd="0" presId="urn:microsoft.com/office/officeart/2008/layout/AlternatingHexagons"/>
    <dgm:cxn modelId="{6030A4D4-4DE6-284C-8C4E-67153280330D}" type="presParOf" srcId="{3FF1694E-093B-4C94-BFCB-A758D16FCF42}" destId="{036080E5-A709-47CD-BD44-3D1F6E572B5F}" srcOrd="3" destOrd="0" presId="urn:microsoft.com/office/officeart/2008/layout/AlternatingHexagons"/>
    <dgm:cxn modelId="{3FA3D0A5-3AC3-CA4C-BB7D-8E50A5D6A21C}" type="presParOf" srcId="{3FF1694E-093B-4C94-BFCB-A758D16FCF42}" destId="{A405C522-A5B8-4D0A-BD21-535F1C1FC035}" srcOrd="4" destOrd="0" presId="urn:microsoft.com/office/officeart/2008/layout/AlternatingHexagons"/>
    <dgm:cxn modelId="{AE132962-9BB9-CD45-83A2-96ECAC50AC69}" type="presParOf" srcId="{A405C522-A5B8-4D0A-BD21-535F1C1FC035}" destId="{F811D10E-F512-448D-A18D-9CD53AC5C283}" srcOrd="0" destOrd="0" presId="urn:microsoft.com/office/officeart/2008/layout/AlternatingHexagons"/>
    <dgm:cxn modelId="{53A5626A-64C0-3749-B833-420ADC6DEE76}" type="presParOf" srcId="{A405C522-A5B8-4D0A-BD21-535F1C1FC035}" destId="{21F88853-58DA-4580-992C-F8EB35C8D124}" srcOrd="1" destOrd="0" presId="urn:microsoft.com/office/officeart/2008/layout/AlternatingHexagons"/>
    <dgm:cxn modelId="{FDB06B26-C05A-504B-A00C-EE414FF4CE31}" type="presParOf" srcId="{A405C522-A5B8-4D0A-BD21-535F1C1FC035}" destId="{92AFAD58-8717-4A14-A1B2-5AAF27227E00}" srcOrd="2" destOrd="0" presId="urn:microsoft.com/office/officeart/2008/layout/AlternatingHexagons"/>
    <dgm:cxn modelId="{75A85357-A22B-234C-A237-4130862B8FE3}" type="presParOf" srcId="{A405C522-A5B8-4D0A-BD21-535F1C1FC035}" destId="{6B36E4D3-D011-4C0A-BA9F-A6FA2438965D}" srcOrd="3" destOrd="0" presId="urn:microsoft.com/office/officeart/2008/layout/AlternatingHexagons"/>
    <dgm:cxn modelId="{4D55EE07-B392-1048-89F1-E09DA9E452E5}" type="presParOf" srcId="{A405C522-A5B8-4D0A-BD21-535F1C1FC035}" destId="{52C519E0-3D0B-4E6D-87CC-7F09F78E517B}" srcOrd="4" destOrd="0" presId="urn:microsoft.com/office/officeart/2008/layout/AlternatingHexagons"/>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591A8A2-B27D-4AB1-A1F0-BBE7BD7B81EC}" type="doc">
      <dgm:prSet loTypeId="urn:microsoft.com/office/officeart/2005/8/layout/default#1" loCatId="list" qsTypeId="urn:microsoft.com/office/officeart/2005/8/quickstyle/simple1" qsCatId="simple" csTypeId="urn:microsoft.com/office/officeart/2005/8/colors/colorful4" csCatId="colorful" phldr="1"/>
      <dgm:spPr/>
      <dgm:t>
        <a:bodyPr/>
        <a:lstStyle/>
        <a:p>
          <a:endParaRPr lang="en-US"/>
        </a:p>
      </dgm:t>
    </dgm:pt>
    <dgm:pt modelId="{94654A16-363E-4E33-A619-5A7596ED7751}">
      <dgm:prSet custT="1"/>
      <dgm:spPr/>
      <dgm:t>
        <a:bodyPr/>
        <a:lstStyle/>
        <a:p>
          <a:pPr marL="457200" indent="-457200" algn="l"/>
          <a:r>
            <a:rPr lang="en-US" sz="2900" b="0" dirty="0">
              <a:latin typeface="Arial"/>
              <a:cs typeface="Arial"/>
            </a:rPr>
            <a:t>1. Ground your work in the Community</a:t>
          </a:r>
        </a:p>
      </dgm:t>
    </dgm:pt>
    <dgm:pt modelId="{C8D6BC81-A73B-49E0-9EF7-861865CF5EBC}" type="parTrans" cxnId="{45D30397-FBD1-4FC2-9A2C-5BA7A4109B8F}">
      <dgm:prSet/>
      <dgm:spPr/>
      <dgm:t>
        <a:bodyPr/>
        <a:lstStyle/>
        <a:p>
          <a:endParaRPr lang="en-US" b="0">
            <a:latin typeface="Arial"/>
            <a:cs typeface="Arial"/>
          </a:endParaRPr>
        </a:p>
      </dgm:t>
    </dgm:pt>
    <dgm:pt modelId="{0A60A0FE-0211-44A3-9D68-4B0968831CC6}" type="sibTrans" cxnId="{45D30397-FBD1-4FC2-9A2C-5BA7A4109B8F}">
      <dgm:prSet/>
      <dgm:spPr/>
      <dgm:t>
        <a:bodyPr/>
        <a:lstStyle/>
        <a:p>
          <a:endParaRPr lang="en-US" b="0">
            <a:latin typeface="Arial"/>
            <a:cs typeface="Arial"/>
          </a:endParaRPr>
        </a:p>
      </dgm:t>
    </dgm:pt>
    <dgm:pt modelId="{F194F699-C1AA-41AD-813A-D0128843CF09}">
      <dgm:prSet custT="1"/>
      <dgm:spPr/>
      <dgm:t>
        <a:bodyPr/>
        <a:lstStyle/>
        <a:p>
          <a:pPr marL="457200" indent="-457200" algn="l"/>
          <a:r>
            <a:rPr lang="en-US" sz="2900" b="0" dirty="0">
              <a:latin typeface="Arial"/>
              <a:cs typeface="Arial"/>
            </a:rPr>
            <a:t>2. One size does not fit all</a:t>
          </a:r>
        </a:p>
      </dgm:t>
    </dgm:pt>
    <dgm:pt modelId="{EE38AF0F-5C5A-4E29-A21D-5CF598FEC1C9}" type="parTrans" cxnId="{688DE582-7F29-4388-B9DD-68AD3ED35ACA}">
      <dgm:prSet/>
      <dgm:spPr/>
      <dgm:t>
        <a:bodyPr/>
        <a:lstStyle/>
        <a:p>
          <a:endParaRPr lang="en-US" b="0">
            <a:latin typeface="Arial"/>
            <a:cs typeface="Arial"/>
          </a:endParaRPr>
        </a:p>
      </dgm:t>
    </dgm:pt>
    <dgm:pt modelId="{510BF5BB-EB06-46B6-8429-93146E828C07}" type="sibTrans" cxnId="{688DE582-7F29-4388-B9DD-68AD3ED35ACA}">
      <dgm:prSet/>
      <dgm:spPr/>
      <dgm:t>
        <a:bodyPr/>
        <a:lstStyle/>
        <a:p>
          <a:endParaRPr lang="en-US" b="0">
            <a:latin typeface="Arial"/>
            <a:cs typeface="Arial"/>
          </a:endParaRPr>
        </a:p>
      </dgm:t>
    </dgm:pt>
    <dgm:pt modelId="{40D2AFAE-6975-4180-ABE4-495AE40A08D5}">
      <dgm:prSet custT="1"/>
      <dgm:spPr/>
      <dgm:t>
        <a:bodyPr/>
        <a:lstStyle/>
        <a:p>
          <a:pPr marL="457200" indent="-457200" algn="l"/>
          <a:r>
            <a:rPr lang="en-US" sz="2900" b="0" dirty="0">
              <a:latin typeface="Arial"/>
              <a:cs typeface="Arial"/>
            </a:rPr>
            <a:t>3. Use Multidisciplinary Approaches</a:t>
          </a:r>
        </a:p>
      </dgm:t>
    </dgm:pt>
    <dgm:pt modelId="{2F96EDE6-155B-4B1A-9E3A-41AB2F9CAD32}" type="parTrans" cxnId="{3B6F9605-2B18-4CB3-9842-8C3C7FFD91E4}">
      <dgm:prSet/>
      <dgm:spPr/>
      <dgm:t>
        <a:bodyPr/>
        <a:lstStyle/>
        <a:p>
          <a:endParaRPr lang="en-US" b="0">
            <a:latin typeface="Arial"/>
            <a:cs typeface="Arial"/>
          </a:endParaRPr>
        </a:p>
      </dgm:t>
    </dgm:pt>
    <dgm:pt modelId="{CF2DEBE4-A1BE-4D20-8AE1-9B0DFEC3C31E}" type="sibTrans" cxnId="{3B6F9605-2B18-4CB3-9842-8C3C7FFD91E4}">
      <dgm:prSet/>
      <dgm:spPr/>
      <dgm:t>
        <a:bodyPr/>
        <a:lstStyle/>
        <a:p>
          <a:endParaRPr lang="en-US" b="0">
            <a:latin typeface="Arial"/>
            <a:cs typeface="Arial"/>
          </a:endParaRPr>
        </a:p>
      </dgm:t>
    </dgm:pt>
    <dgm:pt modelId="{8E8CBAB4-638E-4CFA-B0BD-1979D18E4470}">
      <dgm:prSet custT="1"/>
      <dgm:spPr/>
      <dgm:t>
        <a:bodyPr/>
        <a:lstStyle/>
        <a:p>
          <a:pPr algn="l"/>
          <a:r>
            <a:rPr lang="en-US" sz="2900" b="0">
              <a:latin typeface="Arial"/>
              <a:cs typeface="Arial"/>
            </a:rPr>
            <a:t>4. Get the Facts</a:t>
          </a:r>
          <a:endParaRPr lang="en-US" sz="2900" b="0" dirty="0">
            <a:latin typeface="Arial"/>
            <a:cs typeface="Arial"/>
          </a:endParaRPr>
        </a:p>
      </dgm:t>
    </dgm:pt>
    <dgm:pt modelId="{C7208A0F-2033-4ECC-99A0-61FCEEC3EB18}" type="parTrans" cxnId="{A9DE36FA-B83A-4FCF-A8EB-0DB9A849FE25}">
      <dgm:prSet/>
      <dgm:spPr/>
      <dgm:t>
        <a:bodyPr/>
        <a:lstStyle/>
        <a:p>
          <a:endParaRPr lang="en-US" b="0">
            <a:latin typeface="Arial"/>
            <a:cs typeface="Arial"/>
          </a:endParaRPr>
        </a:p>
      </dgm:t>
    </dgm:pt>
    <dgm:pt modelId="{7BE5534F-5E53-4E5D-BD30-074E3E799B41}" type="sibTrans" cxnId="{A9DE36FA-B83A-4FCF-A8EB-0DB9A849FE25}">
      <dgm:prSet/>
      <dgm:spPr/>
      <dgm:t>
        <a:bodyPr/>
        <a:lstStyle/>
        <a:p>
          <a:endParaRPr lang="en-US" b="0">
            <a:latin typeface="Arial"/>
            <a:cs typeface="Arial"/>
          </a:endParaRPr>
        </a:p>
      </dgm:t>
    </dgm:pt>
    <dgm:pt modelId="{C01E48D1-55E7-42B5-ADBC-4412FC7957DC}">
      <dgm:prSet custT="1"/>
      <dgm:spPr/>
      <dgm:t>
        <a:bodyPr/>
        <a:lstStyle/>
        <a:p>
          <a:pPr marL="457200" indent="-457200" algn="l"/>
          <a:r>
            <a:rPr lang="en-US" sz="2900" b="0" dirty="0">
              <a:latin typeface="Arial"/>
              <a:cs typeface="Arial"/>
            </a:rPr>
            <a:t>5. Look in All the Right Places</a:t>
          </a:r>
        </a:p>
      </dgm:t>
    </dgm:pt>
    <dgm:pt modelId="{6AE9EF82-F395-452D-BD32-F1E86E30E458}" type="parTrans" cxnId="{5C5C39F8-3260-4351-A1D6-85C7C718B49D}">
      <dgm:prSet/>
      <dgm:spPr/>
      <dgm:t>
        <a:bodyPr/>
        <a:lstStyle/>
        <a:p>
          <a:endParaRPr lang="en-US" b="0">
            <a:latin typeface="Arial"/>
            <a:cs typeface="Arial"/>
          </a:endParaRPr>
        </a:p>
      </dgm:t>
    </dgm:pt>
    <dgm:pt modelId="{D7817508-1D33-4889-B092-B30E8B4D8160}" type="sibTrans" cxnId="{5C5C39F8-3260-4351-A1D6-85C7C718B49D}">
      <dgm:prSet/>
      <dgm:spPr/>
      <dgm:t>
        <a:bodyPr/>
        <a:lstStyle/>
        <a:p>
          <a:endParaRPr lang="en-US" b="0">
            <a:latin typeface="Arial"/>
            <a:cs typeface="Arial"/>
          </a:endParaRPr>
        </a:p>
      </dgm:t>
    </dgm:pt>
    <dgm:pt modelId="{B57925DE-8D29-42EF-B552-90035278B44F}">
      <dgm:prSet custT="1"/>
      <dgm:spPr/>
      <dgm:t>
        <a:bodyPr/>
        <a:lstStyle/>
        <a:p>
          <a:pPr marL="457200" indent="-457200" algn="l"/>
          <a:r>
            <a:rPr lang="en-US" sz="2900" b="0" dirty="0">
              <a:latin typeface="Arial"/>
              <a:cs typeface="Arial"/>
            </a:rPr>
            <a:t>6. Increase Access to Health Care</a:t>
          </a:r>
        </a:p>
      </dgm:t>
    </dgm:pt>
    <dgm:pt modelId="{55E0FDE7-D09B-4A34-9766-A1C6D4D0C0A9}" type="parTrans" cxnId="{99B77725-D589-4F0B-A78B-FF062582CB66}">
      <dgm:prSet/>
      <dgm:spPr/>
      <dgm:t>
        <a:bodyPr/>
        <a:lstStyle/>
        <a:p>
          <a:endParaRPr lang="en-US" b="0">
            <a:latin typeface="Arial"/>
            <a:cs typeface="Arial"/>
          </a:endParaRPr>
        </a:p>
      </dgm:t>
    </dgm:pt>
    <dgm:pt modelId="{6723578B-8A76-440F-B7D6-83DD2F33EEE3}" type="sibTrans" cxnId="{99B77725-D589-4F0B-A78B-FF062582CB66}">
      <dgm:prSet/>
      <dgm:spPr/>
      <dgm:t>
        <a:bodyPr/>
        <a:lstStyle/>
        <a:p>
          <a:endParaRPr lang="en-US" b="0">
            <a:latin typeface="Arial"/>
            <a:cs typeface="Arial"/>
          </a:endParaRPr>
        </a:p>
      </dgm:t>
    </dgm:pt>
    <dgm:pt modelId="{FE5AEC93-0739-4D45-BC81-1BFE9C0ADCFA}">
      <dgm:prSet custT="1"/>
      <dgm:spPr/>
      <dgm:t>
        <a:bodyPr/>
        <a:lstStyle/>
        <a:p>
          <a:pPr algn="l"/>
          <a:r>
            <a:rPr lang="en-US" sz="2900" b="0">
              <a:latin typeface="Arial"/>
              <a:cs typeface="Arial"/>
            </a:rPr>
            <a:t>7. Staff Development</a:t>
          </a:r>
          <a:endParaRPr lang="en-US" sz="2900" b="0" dirty="0">
            <a:latin typeface="Arial"/>
            <a:cs typeface="Arial"/>
          </a:endParaRPr>
        </a:p>
      </dgm:t>
    </dgm:pt>
    <dgm:pt modelId="{45B0DA3A-EBC6-4958-AC95-8D693E31B4E7}" type="parTrans" cxnId="{7A4288D2-6840-44AC-8C03-E58ADCBB732A}">
      <dgm:prSet/>
      <dgm:spPr/>
      <dgm:t>
        <a:bodyPr/>
        <a:lstStyle/>
        <a:p>
          <a:endParaRPr lang="en-US" b="0">
            <a:latin typeface="Arial"/>
            <a:cs typeface="Arial"/>
          </a:endParaRPr>
        </a:p>
      </dgm:t>
    </dgm:pt>
    <dgm:pt modelId="{792AA9B5-1AA0-4496-99B5-4D4889F2CB7A}" type="sibTrans" cxnId="{7A4288D2-6840-44AC-8C03-E58ADCBB732A}">
      <dgm:prSet/>
      <dgm:spPr/>
      <dgm:t>
        <a:bodyPr/>
        <a:lstStyle/>
        <a:p>
          <a:endParaRPr lang="en-US" b="0">
            <a:latin typeface="Arial"/>
            <a:cs typeface="Arial"/>
          </a:endParaRPr>
        </a:p>
      </dgm:t>
    </dgm:pt>
    <dgm:pt modelId="{A010838F-F256-48D0-BF3A-864DEEDB7B25}">
      <dgm:prSet custT="1"/>
      <dgm:spPr/>
      <dgm:t>
        <a:bodyPr/>
        <a:lstStyle/>
        <a:p>
          <a:pPr algn="l"/>
          <a:r>
            <a:rPr lang="en-US" sz="2900" b="0" dirty="0">
              <a:latin typeface="Arial"/>
              <a:cs typeface="Arial"/>
            </a:rPr>
            <a:t>8. Advocate</a:t>
          </a:r>
        </a:p>
      </dgm:t>
    </dgm:pt>
    <dgm:pt modelId="{6D5AF3E9-5DFE-44D3-B0F6-019FBC8494B1}" type="parTrans" cxnId="{035D36CB-7A7B-4728-B856-75D3E6B20886}">
      <dgm:prSet/>
      <dgm:spPr/>
      <dgm:t>
        <a:bodyPr/>
        <a:lstStyle/>
        <a:p>
          <a:endParaRPr lang="en-US" b="0">
            <a:latin typeface="Arial"/>
            <a:cs typeface="Arial"/>
          </a:endParaRPr>
        </a:p>
      </dgm:t>
    </dgm:pt>
    <dgm:pt modelId="{E580358F-5342-4125-A003-3DE3720A73F4}" type="sibTrans" cxnId="{035D36CB-7A7B-4728-B856-75D3E6B20886}">
      <dgm:prSet/>
      <dgm:spPr/>
      <dgm:t>
        <a:bodyPr/>
        <a:lstStyle/>
        <a:p>
          <a:endParaRPr lang="en-US" b="0">
            <a:latin typeface="Arial"/>
            <a:cs typeface="Arial"/>
          </a:endParaRPr>
        </a:p>
      </dgm:t>
    </dgm:pt>
    <dgm:pt modelId="{6F2BE801-7DBB-41DA-825C-710441D77C4C}" type="pres">
      <dgm:prSet presAssocID="{E591A8A2-B27D-4AB1-A1F0-BBE7BD7B81EC}" presName="diagram" presStyleCnt="0">
        <dgm:presLayoutVars>
          <dgm:dir/>
          <dgm:resizeHandles val="exact"/>
        </dgm:presLayoutVars>
      </dgm:prSet>
      <dgm:spPr/>
    </dgm:pt>
    <dgm:pt modelId="{0C1BFF36-17F6-4FD8-95D9-1410D9420392}" type="pres">
      <dgm:prSet presAssocID="{94654A16-363E-4E33-A619-5A7596ED7751}" presName="node" presStyleLbl="node1" presStyleIdx="0" presStyleCnt="8" custScaleX="236203">
        <dgm:presLayoutVars>
          <dgm:bulletEnabled val="1"/>
        </dgm:presLayoutVars>
      </dgm:prSet>
      <dgm:spPr/>
    </dgm:pt>
    <dgm:pt modelId="{A0DA9727-A1B0-4D4E-BA24-65160D7EF4F4}" type="pres">
      <dgm:prSet presAssocID="{0A60A0FE-0211-44A3-9D68-4B0968831CC6}" presName="sibTrans" presStyleCnt="0"/>
      <dgm:spPr/>
    </dgm:pt>
    <dgm:pt modelId="{71C3EA7D-5555-4BC7-B9FF-3DC7A19A459E}" type="pres">
      <dgm:prSet presAssocID="{F194F699-C1AA-41AD-813A-D0128843CF09}" presName="node" presStyleLbl="node1" presStyleIdx="1" presStyleCnt="8" custScaleX="236203">
        <dgm:presLayoutVars>
          <dgm:bulletEnabled val="1"/>
        </dgm:presLayoutVars>
      </dgm:prSet>
      <dgm:spPr/>
    </dgm:pt>
    <dgm:pt modelId="{0C487CF8-0311-48CA-BE4E-578F55EDCBE8}" type="pres">
      <dgm:prSet presAssocID="{510BF5BB-EB06-46B6-8429-93146E828C07}" presName="sibTrans" presStyleCnt="0"/>
      <dgm:spPr/>
    </dgm:pt>
    <dgm:pt modelId="{3648319B-C5C6-44BD-9456-7B5B3D769E91}" type="pres">
      <dgm:prSet presAssocID="{40D2AFAE-6975-4180-ABE4-495AE40A08D5}" presName="node" presStyleLbl="node1" presStyleIdx="2" presStyleCnt="8" custScaleX="236203">
        <dgm:presLayoutVars>
          <dgm:bulletEnabled val="1"/>
        </dgm:presLayoutVars>
      </dgm:prSet>
      <dgm:spPr/>
    </dgm:pt>
    <dgm:pt modelId="{308A4A55-F167-4DA3-B566-D83E6C03649D}" type="pres">
      <dgm:prSet presAssocID="{CF2DEBE4-A1BE-4D20-8AE1-9B0DFEC3C31E}" presName="sibTrans" presStyleCnt="0"/>
      <dgm:spPr/>
    </dgm:pt>
    <dgm:pt modelId="{0D79EACF-B2E6-4BA7-B96F-582CD5733C23}" type="pres">
      <dgm:prSet presAssocID="{8E8CBAB4-638E-4CFA-B0BD-1979D18E4470}" presName="node" presStyleLbl="node1" presStyleIdx="3" presStyleCnt="8" custScaleX="236203">
        <dgm:presLayoutVars>
          <dgm:bulletEnabled val="1"/>
        </dgm:presLayoutVars>
      </dgm:prSet>
      <dgm:spPr/>
    </dgm:pt>
    <dgm:pt modelId="{8F7AF5C9-E44F-4C52-93CE-05FECF107795}" type="pres">
      <dgm:prSet presAssocID="{7BE5534F-5E53-4E5D-BD30-074E3E799B41}" presName="sibTrans" presStyleCnt="0"/>
      <dgm:spPr/>
    </dgm:pt>
    <dgm:pt modelId="{58930593-0B86-492A-8A1D-41DB62520A49}" type="pres">
      <dgm:prSet presAssocID="{C01E48D1-55E7-42B5-ADBC-4412FC7957DC}" presName="node" presStyleLbl="node1" presStyleIdx="4" presStyleCnt="8" custScaleX="236203">
        <dgm:presLayoutVars>
          <dgm:bulletEnabled val="1"/>
        </dgm:presLayoutVars>
      </dgm:prSet>
      <dgm:spPr/>
    </dgm:pt>
    <dgm:pt modelId="{FF192FB3-BB48-4261-9852-B01D0463D35E}" type="pres">
      <dgm:prSet presAssocID="{D7817508-1D33-4889-B092-B30E8B4D8160}" presName="sibTrans" presStyleCnt="0"/>
      <dgm:spPr/>
    </dgm:pt>
    <dgm:pt modelId="{0F002628-00F3-492E-A3B7-3E8F3424D6B5}" type="pres">
      <dgm:prSet presAssocID="{B57925DE-8D29-42EF-B552-90035278B44F}" presName="node" presStyleLbl="node1" presStyleIdx="5" presStyleCnt="8" custScaleX="236203">
        <dgm:presLayoutVars>
          <dgm:bulletEnabled val="1"/>
        </dgm:presLayoutVars>
      </dgm:prSet>
      <dgm:spPr/>
    </dgm:pt>
    <dgm:pt modelId="{5861203C-0E84-4C48-9379-49ACFB2EF6D1}" type="pres">
      <dgm:prSet presAssocID="{6723578B-8A76-440F-B7D6-83DD2F33EEE3}" presName="sibTrans" presStyleCnt="0"/>
      <dgm:spPr/>
    </dgm:pt>
    <dgm:pt modelId="{4E5942B8-DD04-43E0-BBB1-98ECD03008C3}" type="pres">
      <dgm:prSet presAssocID="{FE5AEC93-0739-4D45-BC81-1BFE9C0ADCFA}" presName="node" presStyleLbl="node1" presStyleIdx="6" presStyleCnt="8" custScaleX="236203">
        <dgm:presLayoutVars>
          <dgm:bulletEnabled val="1"/>
        </dgm:presLayoutVars>
      </dgm:prSet>
      <dgm:spPr/>
    </dgm:pt>
    <dgm:pt modelId="{D30A1BEC-30DA-486C-A715-BA9BCD6DD3E1}" type="pres">
      <dgm:prSet presAssocID="{792AA9B5-1AA0-4496-99B5-4D4889F2CB7A}" presName="sibTrans" presStyleCnt="0"/>
      <dgm:spPr/>
    </dgm:pt>
    <dgm:pt modelId="{E45F4FDF-3FB6-47FE-A158-ADE116CF957B}" type="pres">
      <dgm:prSet presAssocID="{A010838F-F256-48D0-BF3A-864DEEDB7B25}" presName="node" presStyleLbl="node1" presStyleIdx="7" presStyleCnt="8" custScaleX="236203">
        <dgm:presLayoutVars>
          <dgm:bulletEnabled val="1"/>
        </dgm:presLayoutVars>
      </dgm:prSet>
      <dgm:spPr/>
    </dgm:pt>
  </dgm:ptLst>
  <dgm:cxnLst>
    <dgm:cxn modelId="{952BD702-4942-5240-977A-0336A2007C98}" type="presOf" srcId="{40D2AFAE-6975-4180-ABE4-495AE40A08D5}" destId="{3648319B-C5C6-44BD-9456-7B5B3D769E91}" srcOrd="0" destOrd="0" presId="urn:microsoft.com/office/officeart/2005/8/layout/default#1"/>
    <dgm:cxn modelId="{3B6F9605-2B18-4CB3-9842-8C3C7FFD91E4}" srcId="{E591A8A2-B27D-4AB1-A1F0-BBE7BD7B81EC}" destId="{40D2AFAE-6975-4180-ABE4-495AE40A08D5}" srcOrd="2" destOrd="0" parTransId="{2F96EDE6-155B-4B1A-9E3A-41AB2F9CAD32}" sibTransId="{CF2DEBE4-A1BE-4D20-8AE1-9B0DFEC3C31E}"/>
    <dgm:cxn modelId="{F46A7A0B-D53A-294E-B686-18D27B6AA8F8}" type="presOf" srcId="{FE5AEC93-0739-4D45-BC81-1BFE9C0ADCFA}" destId="{4E5942B8-DD04-43E0-BBB1-98ECD03008C3}" srcOrd="0" destOrd="0" presId="urn:microsoft.com/office/officeart/2005/8/layout/default#1"/>
    <dgm:cxn modelId="{99B77725-D589-4F0B-A78B-FF062582CB66}" srcId="{E591A8A2-B27D-4AB1-A1F0-BBE7BD7B81EC}" destId="{B57925DE-8D29-42EF-B552-90035278B44F}" srcOrd="5" destOrd="0" parTransId="{55E0FDE7-D09B-4A34-9766-A1C6D4D0C0A9}" sibTransId="{6723578B-8A76-440F-B7D6-83DD2F33EEE3}"/>
    <dgm:cxn modelId="{6EA7EE30-C391-CD45-B1DC-A4F38A948434}" type="presOf" srcId="{B57925DE-8D29-42EF-B552-90035278B44F}" destId="{0F002628-00F3-492E-A3B7-3E8F3424D6B5}" srcOrd="0" destOrd="0" presId="urn:microsoft.com/office/officeart/2005/8/layout/default#1"/>
    <dgm:cxn modelId="{165FED69-8A55-244E-88FC-561C14CFB22F}" type="presOf" srcId="{E591A8A2-B27D-4AB1-A1F0-BBE7BD7B81EC}" destId="{6F2BE801-7DBB-41DA-825C-710441D77C4C}" srcOrd="0" destOrd="0" presId="urn:microsoft.com/office/officeart/2005/8/layout/default#1"/>
    <dgm:cxn modelId="{A8ECA16C-6C17-BF4C-A1A0-22A72D85FEA6}" type="presOf" srcId="{94654A16-363E-4E33-A619-5A7596ED7751}" destId="{0C1BFF36-17F6-4FD8-95D9-1410D9420392}" srcOrd="0" destOrd="0" presId="urn:microsoft.com/office/officeart/2005/8/layout/default#1"/>
    <dgm:cxn modelId="{688DE582-7F29-4388-B9DD-68AD3ED35ACA}" srcId="{E591A8A2-B27D-4AB1-A1F0-BBE7BD7B81EC}" destId="{F194F699-C1AA-41AD-813A-D0128843CF09}" srcOrd="1" destOrd="0" parTransId="{EE38AF0F-5C5A-4E29-A21D-5CF598FEC1C9}" sibTransId="{510BF5BB-EB06-46B6-8429-93146E828C07}"/>
    <dgm:cxn modelId="{45D30397-FBD1-4FC2-9A2C-5BA7A4109B8F}" srcId="{E591A8A2-B27D-4AB1-A1F0-BBE7BD7B81EC}" destId="{94654A16-363E-4E33-A619-5A7596ED7751}" srcOrd="0" destOrd="0" parTransId="{C8D6BC81-A73B-49E0-9EF7-861865CF5EBC}" sibTransId="{0A60A0FE-0211-44A3-9D68-4B0968831CC6}"/>
    <dgm:cxn modelId="{E44DD0B7-516A-E442-B062-0593FAEE24A8}" type="presOf" srcId="{C01E48D1-55E7-42B5-ADBC-4412FC7957DC}" destId="{58930593-0B86-492A-8A1D-41DB62520A49}" srcOrd="0" destOrd="0" presId="urn:microsoft.com/office/officeart/2005/8/layout/default#1"/>
    <dgm:cxn modelId="{035D36CB-7A7B-4728-B856-75D3E6B20886}" srcId="{E591A8A2-B27D-4AB1-A1F0-BBE7BD7B81EC}" destId="{A010838F-F256-48D0-BF3A-864DEEDB7B25}" srcOrd="7" destOrd="0" parTransId="{6D5AF3E9-5DFE-44D3-B0F6-019FBC8494B1}" sibTransId="{E580358F-5342-4125-A003-3DE3720A73F4}"/>
    <dgm:cxn modelId="{7A4288D2-6840-44AC-8C03-E58ADCBB732A}" srcId="{E591A8A2-B27D-4AB1-A1F0-BBE7BD7B81EC}" destId="{FE5AEC93-0739-4D45-BC81-1BFE9C0ADCFA}" srcOrd="6" destOrd="0" parTransId="{45B0DA3A-EBC6-4958-AC95-8D693E31B4E7}" sibTransId="{792AA9B5-1AA0-4496-99B5-4D4889F2CB7A}"/>
    <dgm:cxn modelId="{B46B6AE4-329C-CD4C-87B0-AFD6B9C22EDC}" type="presOf" srcId="{F194F699-C1AA-41AD-813A-D0128843CF09}" destId="{71C3EA7D-5555-4BC7-B9FF-3DC7A19A459E}" srcOrd="0" destOrd="0" presId="urn:microsoft.com/office/officeart/2005/8/layout/default#1"/>
    <dgm:cxn modelId="{9DC47EF2-B342-634B-9AF3-B78151E52DBA}" type="presOf" srcId="{A010838F-F256-48D0-BF3A-864DEEDB7B25}" destId="{E45F4FDF-3FB6-47FE-A158-ADE116CF957B}" srcOrd="0" destOrd="0" presId="urn:microsoft.com/office/officeart/2005/8/layout/default#1"/>
    <dgm:cxn modelId="{5C5C39F8-3260-4351-A1D6-85C7C718B49D}" srcId="{E591A8A2-B27D-4AB1-A1F0-BBE7BD7B81EC}" destId="{C01E48D1-55E7-42B5-ADBC-4412FC7957DC}" srcOrd="4" destOrd="0" parTransId="{6AE9EF82-F395-452D-BD32-F1E86E30E458}" sibTransId="{D7817508-1D33-4889-B092-B30E8B4D8160}"/>
    <dgm:cxn modelId="{C99305F9-1885-2F49-83CB-55EFFBA9A368}" type="presOf" srcId="{8E8CBAB4-638E-4CFA-B0BD-1979D18E4470}" destId="{0D79EACF-B2E6-4BA7-B96F-582CD5733C23}" srcOrd="0" destOrd="0" presId="urn:microsoft.com/office/officeart/2005/8/layout/default#1"/>
    <dgm:cxn modelId="{A9DE36FA-B83A-4FCF-A8EB-0DB9A849FE25}" srcId="{E591A8A2-B27D-4AB1-A1F0-BBE7BD7B81EC}" destId="{8E8CBAB4-638E-4CFA-B0BD-1979D18E4470}" srcOrd="3" destOrd="0" parTransId="{C7208A0F-2033-4ECC-99A0-61FCEEC3EB18}" sibTransId="{7BE5534F-5E53-4E5D-BD30-074E3E799B41}"/>
    <dgm:cxn modelId="{836BDD26-3AE1-0245-9C19-1F477F872F59}" type="presParOf" srcId="{6F2BE801-7DBB-41DA-825C-710441D77C4C}" destId="{0C1BFF36-17F6-4FD8-95D9-1410D9420392}" srcOrd="0" destOrd="0" presId="urn:microsoft.com/office/officeart/2005/8/layout/default#1"/>
    <dgm:cxn modelId="{283755B5-5AC9-FA42-89EA-A25E6CCA6D83}" type="presParOf" srcId="{6F2BE801-7DBB-41DA-825C-710441D77C4C}" destId="{A0DA9727-A1B0-4D4E-BA24-65160D7EF4F4}" srcOrd="1" destOrd="0" presId="urn:microsoft.com/office/officeart/2005/8/layout/default#1"/>
    <dgm:cxn modelId="{FB25BE1F-A7BB-C84A-A275-63145530FF1C}" type="presParOf" srcId="{6F2BE801-7DBB-41DA-825C-710441D77C4C}" destId="{71C3EA7D-5555-4BC7-B9FF-3DC7A19A459E}" srcOrd="2" destOrd="0" presId="urn:microsoft.com/office/officeart/2005/8/layout/default#1"/>
    <dgm:cxn modelId="{384B4E61-A0B0-A942-B928-FB47B6985C94}" type="presParOf" srcId="{6F2BE801-7DBB-41DA-825C-710441D77C4C}" destId="{0C487CF8-0311-48CA-BE4E-578F55EDCBE8}" srcOrd="3" destOrd="0" presId="urn:microsoft.com/office/officeart/2005/8/layout/default#1"/>
    <dgm:cxn modelId="{04436964-D63B-1847-B2C1-EE51E577B8A7}" type="presParOf" srcId="{6F2BE801-7DBB-41DA-825C-710441D77C4C}" destId="{3648319B-C5C6-44BD-9456-7B5B3D769E91}" srcOrd="4" destOrd="0" presId="urn:microsoft.com/office/officeart/2005/8/layout/default#1"/>
    <dgm:cxn modelId="{0F546A42-2758-9140-835C-61D7421EE5AC}" type="presParOf" srcId="{6F2BE801-7DBB-41DA-825C-710441D77C4C}" destId="{308A4A55-F167-4DA3-B566-D83E6C03649D}" srcOrd="5" destOrd="0" presId="urn:microsoft.com/office/officeart/2005/8/layout/default#1"/>
    <dgm:cxn modelId="{F40ECF5C-8A4E-0941-9006-90E8B11AD8FD}" type="presParOf" srcId="{6F2BE801-7DBB-41DA-825C-710441D77C4C}" destId="{0D79EACF-B2E6-4BA7-B96F-582CD5733C23}" srcOrd="6" destOrd="0" presId="urn:microsoft.com/office/officeart/2005/8/layout/default#1"/>
    <dgm:cxn modelId="{7F365525-30DC-D24B-8968-BA3B0CC3C087}" type="presParOf" srcId="{6F2BE801-7DBB-41DA-825C-710441D77C4C}" destId="{8F7AF5C9-E44F-4C52-93CE-05FECF107795}" srcOrd="7" destOrd="0" presId="urn:microsoft.com/office/officeart/2005/8/layout/default#1"/>
    <dgm:cxn modelId="{EA5B379A-77D6-2D4C-B6B8-19C4701F02ED}" type="presParOf" srcId="{6F2BE801-7DBB-41DA-825C-710441D77C4C}" destId="{58930593-0B86-492A-8A1D-41DB62520A49}" srcOrd="8" destOrd="0" presId="urn:microsoft.com/office/officeart/2005/8/layout/default#1"/>
    <dgm:cxn modelId="{61B3DF8F-D685-3745-A503-6995BCF3B7B6}" type="presParOf" srcId="{6F2BE801-7DBB-41DA-825C-710441D77C4C}" destId="{FF192FB3-BB48-4261-9852-B01D0463D35E}" srcOrd="9" destOrd="0" presId="urn:microsoft.com/office/officeart/2005/8/layout/default#1"/>
    <dgm:cxn modelId="{C9F83E87-0D47-7043-858E-DA84D2243A68}" type="presParOf" srcId="{6F2BE801-7DBB-41DA-825C-710441D77C4C}" destId="{0F002628-00F3-492E-A3B7-3E8F3424D6B5}" srcOrd="10" destOrd="0" presId="urn:microsoft.com/office/officeart/2005/8/layout/default#1"/>
    <dgm:cxn modelId="{F75C573B-E9DE-4A41-A0E8-863CD81CFC39}" type="presParOf" srcId="{6F2BE801-7DBB-41DA-825C-710441D77C4C}" destId="{5861203C-0E84-4C48-9379-49ACFB2EF6D1}" srcOrd="11" destOrd="0" presId="urn:microsoft.com/office/officeart/2005/8/layout/default#1"/>
    <dgm:cxn modelId="{93A31BD4-AC2B-5845-9382-6C47DEE49758}" type="presParOf" srcId="{6F2BE801-7DBB-41DA-825C-710441D77C4C}" destId="{4E5942B8-DD04-43E0-BBB1-98ECD03008C3}" srcOrd="12" destOrd="0" presId="urn:microsoft.com/office/officeart/2005/8/layout/default#1"/>
    <dgm:cxn modelId="{71DFD17A-33A5-F94E-B600-E18018437C2C}" type="presParOf" srcId="{6F2BE801-7DBB-41DA-825C-710441D77C4C}" destId="{D30A1BEC-30DA-486C-A715-BA9BCD6DD3E1}" srcOrd="13" destOrd="0" presId="urn:microsoft.com/office/officeart/2005/8/layout/default#1"/>
    <dgm:cxn modelId="{C56A589C-4AAD-C543-AA5B-2C6BE3419FD6}" type="presParOf" srcId="{6F2BE801-7DBB-41DA-825C-710441D77C4C}" destId="{E45F4FDF-3FB6-47FE-A158-ADE116CF957B}" srcOrd="14"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C4EB5C-23A8-4780-BB35-14D145141671}">
      <dsp:nvSpPr>
        <dsp:cNvPr id="0" name=""/>
        <dsp:cNvSpPr/>
      </dsp:nvSpPr>
      <dsp:spPr>
        <a:xfrm>
          <a:off x="0" y="2927"/>
          <a:ext cx="7684106" cy="719412"/>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100000"/>
            </a:lnSpc>
            <a:spcBef>
              <a:spcPct val="0"/>
            </a:spcBef>
            <a:spcAft>
              <a:spcPts val="0"/>
            </a:spcAft>
            <a:buNone/>
          </a:pPr>
          <a:r>
            <a:rPr lang="en-US" sz="2400" b="1" kern="1200" dirty="0"/>
            <a:t>No population-based studies yet conducted</a:t>
          </a:r>
        </a:p>
      </dsp:txBody>
      <dsp:txXfrm>
        <a:off x="35119" y="38046"/>
        <a:ext cx="7613868" cy="649174"/>
      </dsp:txXfrm>
    </dsp:sp>
    <dsp:sp modelId="{D9196DBC-4A3D-40D9-944F-A241BED108EA}">
      <dsp:nvSpPr>
        <dsp:cNvPr id="0" name=""/>
        <dsp:cNvSpPr/>
      </dsp:nvSpPr>
      <dsp:spPr>
        <a:xfrm>
          <a:off x="0" y="732240"/>
          <a:ext cx="7684106" cy="719412"/>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100000"/>
            </a:lnSpc>
            <a:spcBef>
              <a:spcPct val="0"/>
            </a:spcBef>
            <a:spcAft>
              <a:spcPts val="0"/>
            </a:spcAft>
            <a:buNone/>
          </a:pPr>
          <a:r>
            <a:rPr lang="en-US" sz="2400" b="1" kern="1200" dirty="0"/>
            <a:t>Lack of gender variance variables in health surveys</a:t>
          </a:r>
        </a:p>
      </dsp:txBody>
      <dsp:txXfrm>
        <a:off x="35119" y="767359"/>
        <a:ext cx="7613868" cy="649174"/>
      </dsp:txXfrm>
    </dsp:sp>
    <dsp:sp modelId="{FF5A0288-A247-4274-924D-224F2F306DD2}">
      <dsp:nvSpPr>
        <dsp:cNvPr id="0" name=""/>
        <dsp:cNvSpPr/>
      </dsp:nvSpPr>
      <dsp:spPr>
        <a:xfrm>
          <a:off x="0" y="1461553"/>
          <a:ext cx="7684106" cy="719412"/>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100000"/>
            </a:lnSpc>
            <a:spcBef>
              <a:spcPct val="0"/>
            </a:spcBef>
            <a:spcAft>
              <a:spcPts val="0"/>
            </a:spcAft>
            <a:buNone/>
          </a:pPr>
          <a:r>
            <a:rPr lang="en-US" sz="2400" b="1" kern="1200" dirty="0"/>
            <a:t>Social stigma</a:t>
          </a:r>
        </a:p>
      </dsp:txBody>
      <dsp:txXfrm>
        <a:off x="35119" y="1496672"/>
        <a:ext cx="7613868" cy="649174"/>
      </dsp:txXfrm>
    </dsp:sp>
    <dsp:sp modelId="{44685AA0-9898-47E9-8FC2-15132FD7865A}">
      <dsp:nvSpPr>
        <dsp:cNvPr id="0" name=""/>
        <dsp:cNvSpPr/>
      </dsp:nvSpPr>
      <dsp:spPr>
        <a:xfrm>
          <a:off x="0" y="2190866"/>
          <a:ext cx="7684106" cy="719412"/>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100000"/>
            </a:lnSpc>
            <a:spcBef>
              <a:spcPct val="0"/>
            </a:spcBef>
            <a:spcAft>
              <a:spcPts val="0"/>
            </a:spcAft>
            <a:buNone/>
          </a:pPr>
          <a:r>
            <a:rPr lang="en-US" sz="2400" b="1" kern="1200" dirty="0"/>
            <a:t>“Post-transsexual” identity and stealth existence </a:t>
          </a:r>
        </a:p>
      </dsp:txBody>
      <dsp:txXfrm>
        <a:off x="35119" y="2225985"/>
        <a:ext cx="7613868" cy="649174"/>
      </dsp:txXfrm>
    </dsp:sp>
    <dsp:sp modelId="{FF4C694B-7843-425F-A490-C1C51AAD6343}">
      <dsp:nvSpPr>
        <dsp:cNvPr id="0" name=""/>
        <dsp:cNvSpPr/>
      </dsp:nvSpPr>
      <dsp:spPr>
        <a:xfrm>
          <a:off x="0" y="2920179"/>
          <a:ext cx="7684106" cy="719412"/>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100000"/>
            </a:lnSpc>
            <a:spcBef>
              <a:spcPct val="0"/>
            </a:spcBef>
            <a:spcAft>
              <a:spcPts val="0"/>
            </a:spcAft>
            <a:buNone/>
          </a:pPr>
          <a:r>
            <a:rPr lang="en-US" sz="2400" b="1" kern="1200" dirty="0"/>
            <a:t>Trans female centric</a:t>
          </a:r>
        </a:p>
      </dsp:txBody>
      <dsp:txXfrm>
        <a:off x="35119" y="2955298"/>
        <a:ext cx="7613868" cy="649174"/>
      </dsp:txXfrm>
    </dsp:sp>
    <dsp:sp modelId="{3E72084A-EF59-4032-8BB1-FE1FC9E5A544}">
      <dsp:nvSpPr>
        <dsp:cNvPr id="0" name=""/>
        <dsp:cNvSpPr/>
      </dsp:nvSpPr>
      <dsp:spPr>
        <a:xfrm>
          <a:off x="0" y="3649492"/>
          <a:ext cx="7684106" cy="719412"/>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100000"/>
            </a:lnSpc>
            <a:spcBef>
              <a:spcPct val="0"/>
            </a:spcBef>
            <a:spcAft>
              <a:spcPts val="0"/>
            </a:spcAft>
            <a:buNone/>
          </a:pPr>
          <a:r>
            <a:rPr lang="en-US" sz="2400" b="1" kern="1200" dirty="0"/>
            <a:t>Trans male invisibility</a:t>
          </a:r>
        </a:p>
      </dsp:txBody>
      <dsp:txXfrm>
        <a:off x="35119" y="3684611"/>
        <a:ext cx="7613868" cy="649174"/>
      </dsp:txXfrm>
    </dsp:sp>
    <dsp:sp modelId="{067A41D6-609F-49C1-B48E-A1F1C2ADACE0}">
      <dsp:nvSpPr>
        <dsp:cNvPr id="0" name=""/>
        <dsp:cNvSpPr/>
      </dsp:nvSpPr>
      <dsp:spPr>
        <a:xfrm>
          <a:off x="0" y="4378805"/>
          <a:ext cx="7684106" cy="719412"/>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100000"/>
            </a:lnSpc>
            <a:spcBef>
              <a:spcPct val="0"/>
            </a:spcBef>
            <a:spcAft>
              <a:spcPts val="0"/>
            </a:spcAft>
            <a:buNone/>
          </a:pPr>
          <a:r>
            <a:rPr lang="en-US" sz="2400" b="1" kern="1200" dirty="0"/>
            <a:t> Pathology based</a:t>
          </a:r>
        </a:p>
      </dsp:txBody>
      <dsp:txXfrm>
        <a:off x="35119" y="4413924"/>
        <a:ext cx="7613868" cy="6491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DC0EDC-7B34-4026-B5AA-86A39AE93520}">
      <dsp:nvSpPr>
        <dsp:cNvPr id="0" name=""/>
        <dsp:cNvSpPr/>
      </dsp:nvSpPr>
      <dsp:spPr>
        <a:xfrm>
          <a:off x="0" y="0"/>
          <a:ext cx="8336066" cy="76125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t>North America</a:t>
          </a:r>
        </a:p>
      </dsp:txBody>
      <dsp:txXfrm>
        <a:off x="37161" y="37161"/>
        <a:ext cx="8261744" cy="6869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2D8053-7BD8-4CB0-89E4-42FE499369BD}">
      <dsp:nvSpPr>
        <dsp:cNvPr id="0" name=""/>
        <dsp:cNvSpPr/>
      </dsp:nvSpPr>
      <dsp:spPr>
        <a:xfrm rot="5400000">
          <a:off x="4261009" y="-2494068"/>
          <a:ext cx="1655519" cy="6798567"/>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80000"/>
            </a:lnSpc>
            <a:spcBef>
              <a:spcPct val="0"/>
            </a:spcBef>
            <a:spcAft>
              <a:spcPts val="0"/>
            </a:spcAft>
            <a:buChar char="•"/>
          </a:pPr>
          <a:r>
            <a:rPr lang="en-US" sz="2200" b="1" kern="1200" dirty="0">
              <a:latin typeface="Arial"/>
              <a:cs typeface="Arial"/>
            </a:rPr>
            <a:t>United States </a:t>
          </a:r>
          <a:r>
            <a:rPr lang="en-US" sz="2200" kern="1200" dirty="0">
              <a:latin typeface="Arial"/>
              <a:cs typeface="Arial"/>
            </a:rPr>
            <a:t>(Herbst et al., 2008)</a:t>
          </a:r>
        </a:p>
        <a:p>
          <a:pPr marL="228600" lvl="1" indent="-228600" algn="l" defTabSz="977900">
            <a:lnSpc>
              <a:spcPct val="80000"/>
            </a:lnSpc>
            <a:spcBef>
              <a:spcPct val="0"/>
            </a:spcBef>
            <a:spcAft>
              <a:spcPts val="0"/>
            </a:spcAft>
            <a:buChar char="•"/>
          </a:pPr>
          <a:r>
            <a:rPr lang="en-US" sz="2200" kern="1200" dirty="0">
              <a:latin typeface="Arial"/>
              <a:cs typeface="Arial"/>
            </a:rPr>
            <a:t>Meta analysis</a:t>
          </a:r>
        </a:p>
        <a:p>
          <a:pPr marL="228600" lvl="1" indent="-228600" algn="l" defTabSz="977900">
            <a:lnSpc>
              <a:spcPct val="80000"/>
            </a:lnSpc>
            <a:spcBef>
              <a:spcPct val="0"/>
            </a:spcBef>
            <a:spcAft>
              <a:spcPts val="0"/>
            </a:spcAft>
            <a:buChar char="•"/>
          </a:pPr>
          <a:r>
            <a:rPr lang="en-US" sz="2200" kern="1200" dirty="0">
              <a:latin typeface="Arial"/>
              <a:cs typeface="Arial"/>
            </a:rPr>
            <a:t>Average self-report by transwomen was 12%</a:t>
          </a:r>
        </a:p>
      </dsp:txBody>
      <dsp:txXfrm rot="-5400000">
        <a:off x="1689485" y="158272"/>
        <a:ext cx="6717751" cy="1493887"/>
      </dsp:txXfrm>
    </dsp:sp>
    <dsp:sp modelId="{88D8DD37-93E8-4CB2-A819-348BFC394868}">
      <dsp:nvSpPr>
        <dsp:cNvPr id="0" name=""/>
        <dsp:cNvSpPr/>
      </dsp:nvSpPr>
      <dsp:spPr>
        <a:xfrm>
          <a:off x="413" y="45"/>
          <a:ext cx="1689072" cy="18103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b="1" kern="1200" dirty="0"/>
            <a:t>28%</a:t>
          </a:r>
        </a:p>
      </dsp:txBody>
      <dsp:txXfrm>
        <a:off x="82867" y="82499"/>
        <a:ext cx="1524164" cy="1645432"/>
      </dsp:txXfrm>
    </dsp:sp>
    <dsp:sp modelId="{9BEAA5DF-FBC4-471D-A850-EAA0D7A9C93C}">
      <dsp:nvSpPr>
        <dsp:cNvPr id="0" name=""/>
        <dsp:cNvSpPr/>
      </dsp:nvSpPr>
      <dsp:spPr>
        <a:xfrm rot="5400000">
          <a:off x="4364632" y="-593211"/>
          <a:ext cx="1448272" cy="6798567"/>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80000"/>
            </a:lnSpc>
            <a:spcBef>
              <a:spcPct val="0"/>
            </a:spcBef>
            <a:spcAft>
              <a:spcPts val="0"/>
            </a:spcAft>
            <a:buChar char="•"/>
          </a:pPr>
          <a:r>
            <a:rPr lang="en-US" sz="2200" b="1" kern="1200" dirty="0">
              <a:latin typeface="Arial"/>
              <a:cs typeface="Arial"/>
            </a:rPr>
            <a:t>United States </a:t>
          </a:r>
          <a:r>
            <a:rPr lang="en-US" sz="2200" kern="1200" dirty="0">
              <a:latin typeface="Arial"/>
              <a:cs typeface="Arial"/>
            </a:rPr>
            <a:t>(Sevelius et al., 2010)</a:t>
          </a:r>
        </a:p>
        <a:p>
          <a:pPr marL="228600" lvl="1" indent="-228600" algn="l" defTabSz="977900">
            <a:lnSpc>
              <a:spcPct val="80000"/>
            </a:lnSpc>
            <a:spcBef>
              <a:spcPct val="0"/>
            </a:spcBef>
            <a:spcAft>
              <a:spcPts val="0"/>
            </a:spcAft>
            <a:buChar char="•"/>
          </a:pPr>
          <a:r>
            <a:rPr lang="en-US" sz="2200" kern="1200" dirty="0">
              <a:latin typeface="Arial"/>
              <a:cs typeface="Arial"/>
            </a:rPr>
            <a:t>Trans men</a:t>
          </a:r>
        </a:p>
      </dsp:txBody>
      <dsp:txXfrm rot="-5400000">
        <a:off x="1689485" y="2152635"/>
        <a:ext cx="6727868" cy="1306874"/>
      </dsp:txXfrm>
    </dsp:sp>
    <dsp:sp modelId="{5FEF955E-1CB6-476A-9278-69A8FAC68D83}">
      <dsp:nvSpPr>
        <dsp:cNvPr id="0" name=""/>
        <dsp:cNvSpPr/>
      </dsp:nvSpPr>
      <dsp:spPr>
        <a:xfrm>
          <a:off x="413" y="1900902"/>
          <a:ext cx="1689072" cy="18103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b="1" kern="1200" dirty="0"/>
            <a:t>0-3%</a:t>
          </a:r>
        </a:p>
      </dsp:txBody>
      <dsp:txXfrm>
        <a:off x="82867" y="1983356"/>
        <a:ext cx="1524164" cy="16454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C4EB5C-23A8-4780-BB35-14D145141671}">
      <dsp:nvSpPr>
        <dsp:cNvPr id="0" name=""/>
        <dsp:cNvSpPr/>
      </dsp:nvSpPr>
      <dsp:spPr>
        <a:xfrm>
          <a:off x="0" y="2100"/>
          <a:ext cx="7594979" cy="693789"/>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100000"/>
            </a:lnSpc>
            <a:spcBef>
              <a:spcPct val="0"/>
            </a:spcBef>
            <a:spcAft>
              <a:spcPts val="0"/>
            </a:spcAft>
            <a:buNone/>
          </a:pPr>
          <a:r>
            <a:rPr lang="en-US" sz="2000" b="0" kern="1200" dirty="0">
              <a:latin typeface="Arial"/>
              <a:cs typeface="Arial"/>
            </a:rPr>
            <a:t>28% of postponed necessary medical care when sick or injured.</a:t>
          </a:r>
        </a:p>
      </dsp:txBody>
      <dsp:txXfrm>
        <a:off x="33868" y="35968"/>
        <a:ext cx="7527243" cy="626053"/>
      </dsp:txXfrm>
    </dsp:sp>
    <dsp:sp modelId="{D9196DBC-4A3D-40D9-944F-A241BED108EA}">
      <dsp:nvSpPr>
        <dsp:cNvPr id="0" name=""/>
        <dsp:cNvSpPr/>
      </dsp:nvSpPr>
      <dsp:spPr>
        <a:xfrm>
          <a:off x="0" y="708110"/>
          <a:ext cx="7594979" cy="693789"/>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100000"/>
            </a:lnSpc>
            <a:spcBef>
              <a:spcPct val="0"/>
            </a:spcBef>
            <a:spcAft>
              <a:spcPts val="0"/>
            </a:spcAft>
            <a:buNone/>
          </a:pPr>
          <a:r>
            <a:rPr lang="en-US" sz="2000" b="0" kern="1200" dirty="0">
              <a:latin typeface="Arial"/>
              <a:cs typeface="Arial"/>
            </a:rPr>
            <a:t>19% were refused care due to their gender identity.</a:t>
          </a:r>
        </a:p>
      </dsp:txBody>
      <dsp:txXfrm>
        <a:off x="33868" y="741978"/>
        <a:ext cx="7527243" cy="626053"/>
      </dsp:txXfrm>
    </dsp:sp>
    <dsp:sp modelId="{FF5A0288-A247-4274-924D-224F2F306DD2}">
      <dsp:nvSpPr>
        <dsp:cNvPr id="0" name=""/>
        <dsp:cNvSpPr/>
      </dsp:nvSpPr>
      <dsp:spPr>
        <a:xfrm>
          <a:off x="0" y="1414119"/>
          <a:ext cx="7594979" cy="693789"/>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100000"/>
            </a:lnSpc>
            <a:spcBef>
              <a:spcPct val="0"/>
            </a:spcBef>
            <a:spcAft>
              <a:spcPts val="0"/>
            </a:spcAft>
            <a:buNone/>
          </a:pPr>
          <a:r>
            <a:rPr lang="en-US" sz="2000" b="0" kern="1200" dirty="0">
              <a:latin typeface="Arial"/>
              <a:cs typeface="Arial"/>
            </a:rPr>
            <a:t>28% were subjected to harassment in a medical setting. </a:t>
          </a:r>
        </a:p>
      </dsp:txBody>
      <dsp:txXfrm>
        <a:off x="33868" y="1447987"/>
        <a:ext cx="7527243" cy="626053"/>
      </dsp:txXfrm>
    </dsp:sp>
    <dsp:sp modelId="{44685AA0-9898-47E9-8FC2-15132FD7865A}">
      <dsp:nvSpPr>
        <dsp:cNvPr id="0" name=""/>
        <dsp:cNvSpPr/>
      </dsp:nvSpPr>
      <dsp:spPr>
        <a:xfrm>
          <a:off x="0" y="2120128"/>
          <a:ext cx="7594979" cy="693789"/>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100000"/>
            </a:lnSpc>
            <a:spcBef>
              <a:spcPct val="0"/>
            </a:spcBef>
            <a:spcAft>
              <a:spcPts val="0"/>
            </a:spcAft>
            <a:buNone/>
          </a:pPr>
          <a:r>
            <a:rPr lang="en-US" sz="2000" b="0" kern="1200" dirty="0">
              <a:latin typeface="Arial"/>
              <a:cs typeface="Arial"/>
            </a:rPr>
            <a:t>2% were victims of violence in the doctor’s office.</a:t>
          </a:r>
        </a:p>
      </dsp:txBody>
      <dsp:txXfrm>
        <a:off x="33868" y="2153996"/>
        <a:ext cx="7527243" cy="626053"/>
      </dsp:txXfrm>
    </dsp:sp>
    <dsp:sp modelId="{FF4C694B-7843-425F-A490-C1C51AAD6343}">
      <dsp:nvSpPr>
        <dsp:cNvPr id="0" name=""/>
        <dsp:cNvSpPr/>
      </dsp:nvSpPr>
      <dsp:spPr>
        <a:xfrm>
          <a:off x="0" y="2826138"/>
          <a:ext cx="7594979" cy="693789"/>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100000"/>
            </a:lnSpc>
            <a:spcBef>
              <a:spcPct val="0"/>
            </a:spcBef>
            <a:spcAft>
              <a:spcPts val="0"/>
            </a:spcAft>
            <a:buNone/>
          </a:pPr>
          <a:r>
            <a:rPr lang="en-US" sz="2000" b="0" kern="1200" dirty="0">
              <a:latin typeface="Arial"/>
              <a:cs typeface="Arial"/>
            </a:rPr>
            <a:t>50% reported having to teach their medical providers about trans health care.</a:t>
          </a:r>
        </a:p>
      </dsp:txBody>
      <dsp:txXfrm>
        <a:off x="33868" y="2860006"/>
        <a:ext cx="7527243" cy="626053"/>
      </dsp:txXfrm>
    </dsp:sp>
    <dsp:sp modelId="{3E72084A-EF59-4032-8BB1-FE1FC9E5A544}">
      <dsp:nvSpPr>
        <dsp:cNvPr id="0" name=""/>
        <dsp:cNvSpPr/>
      </dsp:nvSpPr>
      <dsp:spPr>
        <a:xfrm>
          <a:off x="0" y="3532147"/>
          <a:ext cx="7594979" cy="693789"/>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100000"/>
            </a:lnSpc>
            <a:spcBef>
              <a:spcPct val="0"/>
            </a:spcBef>
            <a:spcAft>
              <a:spcPts val="0"/>
            </a:spcAft>
            <a:buNone/>
          </a:pPr>
          <a:r>
            <a:rPr lang="en-US" sz="2000" b="0" kern="1200" dirty="0">
              <a:latin typeface="Arial"/>
              <a:cs typeface="Arial"/>
            </a:rPr>
            <a:t>1% reported being attacked in the ER.</a:t>
          </a:r>
        </a:p>
      </dsp:txBody>
      <dsp:txXfrm>
        <a:off x="33868" y="3566015"/>
        <a:ext cx="7527243" cy="626053"/>
      </dsp:txXfrm>
    </dsp:sp>
    <dsp:sp modelId="{067A41D6-609F-49C1-B48E-A1F1C2ADACE0}">
      <dsp:nvSpPr>
        <dsp:cNvPr id="0" name=""/>
        <dsp:cNvSpPr/>
      </dsp:nvSpPr>
      <dsp:spPr>
        <a:xfrm>
          <a:off x="0" y="4238157"/>
          <a:ext cx="7594979" cy="693789"/>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100000"/>
            </a:lnSpc>
            <a:spcBef>
              <a:spcPct val="0"/>
            </a:spcBef>
            <a:spcAft>
              <a:spcPts val="0"/>
            </a:spcAft>
            <a:buNone/>
          </a:pPr>
          <a:r>
            <a:rPr lang="en-US" sz="2000" b="0" kern="1200" dirty="0">
              <a:latin typeface="Arial"/>
              <a:cs typeface="Arial"/>
            </a:rPr>
            <a:t> 33% delayed or did not try to get preventive health care.</a:t>
          </a:r>
        </a:p>
      </dsp:txBody>
      <dsp:txXfrm>
        <a:off x="33868" y="4272025"/>
        <a:ext cx="7527243" cy="62605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402F1D-A552-4D0C-8D3D-5BF260429414}">
      <dsp:nvSpPr>
        <dsp:cNvPr id="0" name=""/>
        <dsp:cNvSpPr/>
      </dsp:nvSpPr>
      <dsp:spPr>
        <a:xfrm rot="5400000">
          <a:off x="1804788" y="535669"/>
          <a:ext cx="1185333" cy="1031240"/>
        </a:xfrm>
        <a:prstGeom prst="hexagon">
          <a:avLst>
            <a:gd name="adj" fmla="val 25000"/>
            <a:gd name="vf" fmla="val 11547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HIV </a:t>
          </a:r>
        </a:p>
      </dsp:txBody>
      <dsp:txXfrm rot="-5400000">
        <a:off x="2042536" y="643337"/>
        <a:ext cx="709836" cy="815905"/>
      </dsp:txXfrm>
    </dsp:sp>
    <dsp:sp modelId="{D5E82FD4-9146-4ACC-B06D-47C9B5A4B9A7}">
      <dsp:nvSpPr>
        <dsp:cNvPr id="0" name=""/>
        <dsp:cNvSpPr/>
      </dsp:nvSpPr>
      <dsp:spPr>
        <a:xfrm>
          <a:off x="2944368" y="695689"/>
          <a:ext cx="1322832" cy="711200"/>
        </a:xfrm>
        <a:prstGeom prst="rect">
          <a:avLst/>
        </a:prstGeom>
        <a:noFill/>
        <a:ln>
          <a:noFill/>
        </a:ln>
        <a:effectLst/>
      </dsp:spPr>
      <dsp:style>
        <a:lnRef idx="0">
          <a:scrgbClr r="0" g="0" b="0"/>
        </a:lnRef>
        <a:fillRef idx="0">
          <a:scrgbClr r="0" g="0" b="0"/>
        </a:fillRef>
        <a:effectRef idx="0">
          <a:scrgbClr r="0" g="0" b="0"/>
        </a:effectRef>
        <a:fontRef idx="minor"/>
      </dsp:style>
    </dsp:sp>
    <dsp:sp modelId="{5DB98DF5-95B9-441F-AA6B-2680A4F8E6BB}">
      <dsp:nvSpPr>
        <dsp:cNvPr id="0" name=""/>
        <dsp:cNvSpPr/>
      </dsp:nvSpPr>
      <dsp:spPr>
        <a:xfrm rot="5400000">
          <a:off x="691049" y="535669"/>
          <a:ext cx="1185333" cy="1031240"/>
        </a:xfrm>
        <a:prstGeom prst="hexagon">
          <a:avLst>
            <a:gd name="adj" fmla="val 25000"/>
            <a:gd name="vf" fmla="val 11547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dirty="0"/>
            <a:t>Housing </a:t>
          </a:r>
        </a:p>
      </dsp:txBody>
      <dsp:txXfrm rot="-5400000">
        <a:off x="928797" y="643337"/>
        <a:ext cx="709836" cy="815905"/>
      </dsp:txXfrm>
    </dsp:sp>
    <dsp:sp modelId="{8CC81B20-F2F1-43FE-8F85-489C369B12DF}">
      <dsp:nvSpPr>
        <dsp:cNvPr id="0" name=""/>
        <dsp:cNvSpPr/>
      </dsp:nvSpPr>
      <dsp:spPr>
        <a:xfrm rot="5400000">
          <a:off x="1245785" y="1541779"/>
          <a:ext cx="1185333" cy="1031240"/>
        </a:xfrm>
        <a:prstGeom prst="hexagon">
          <a:avLst>
            <a:gd name="adj" fmla="val 25000"/>
            <a:gd name="vf" fmla="val 11547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Employment </a:t>
          </a:r>
        </a:p>
      </dsp:txBody>
      <dsp:txXfrm rot="-5400000">
        <a:off x="1483533" y="1649447"/>
        <a:ext cx="709836" cy="815905"/>
      </dsp:txXfrm>
    </dsp:sp>
    <dsp:sp modelId="{877FA03A-5326-4896-8180-54322BD6CDAD}">
      <dsp:nvSpPr>
        <dsp:cNvPr id="0" name=""/>
        <dsp:cNvSpPr/>
      </dsp:nvSpPr>
      <dsp:spPr>
        <a:xfrm>
          <a:off x="0" y="1701800"/>
          <a:ext cx="1280160" cy="711200"/>
        </a:xfrm>
        <a:prstGeom prst="rect">
          <a:avLst/>
        </a:prstGeom>
        <a:noFill/>
        <a:ln>
          <a:noFill/>
        </a:ln>
        <a:effectLst/>
      </dsp:spPr>
      <dsp:style>
        <a:lnRef idx="0">
          <a:scrgbClr r="0" g="0" b="0"/>
        </a:lnRef>
        <a:fillRef idx="0">
          <a:scrgbClr r="0" g="0" b="0"/>
        </a:fillRef>
        <a:effectRef idx="0">
          <a:scrgbClr r="0" g="0" b="0"/>
        </a:effectRef>
        <a:fontRef idx="minor"/>
      </dsp:style>
    </dsp:sp>
    <dsp:sp modelId="{983658DF-E733-4370-8E3F-CEE018DFC2B6}">
      <dsp:nvSpPr>
        <dsp:cNvPr id="0" name=""/>
        <dsp:cNvSpPr/>
      </dsp:nvSpPr>
      <dsp:spPr>
        <a:xfrm rot="5400000">
          <a:off x="2327009" y="1541779"/>
          <a:ext cx="1185333" cy="1031240"/>
        </a:xfrm>
        <a:prstGeom prst="hexagon">
          <a:avLst>
            <a:gd name="adj" fmla="val 25000"/>
            <a:gd name="vf" fmla="val 115470"/>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US" sz="1200" kern="1200" dirty="0"/>
            <a:t>Violence </a:t>
          </a:r>
        </a:p>
      </dsp:txBody>
      <dsp:txXfrm rot="-5400000">
        <a:off x="2564757" y="1649447"/>
        <a:ext cx="709836" cy="815905"/>
      </dsp:txXfrm>
    </dsp:sp>
    <dsp:sp modelId="{767772A6-25DF-4CEF-9D97-A6017D06DBF4}">
      <dsp:nvSpPr>
        <dsp:cNvPr id="0" name=""/>
        <dsp:cNvSpPr/>
      </dsp:nvSpPr>
      <dsp:spPr>
        <a:xfrm rot="5400000">
          <a:off x="1804788" y="2547890"/>
          <a:ext cx="1185333" cy="1031240"/>
        </a:xfrm>
        <a:prstGeom prst="hexagon">
          <a:avLst>
            <a:gd name="adj" fmla="val 25000"/>
            <a:gd name="vf" fmla="val 115470"/>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Mental Health </a:t>
          </a:r>
        </a:p>
      </dsp:txBody>
      <dsp:txXfrm rot="-5400000">
        <a:off x="2042536" y="2655558"/>
        <a:ext cx="709836" cy="815905"/>
      </dsp:txXfrm>
    </dsp:sp>
    <dsp:sp modelId="{A6FB6677-121D-4184-BBE9-2D2113358EAF}">
      <dsp:nvSpPr>
        <dsp:cNvPr id="0" name=""/>
        <dsp:cNvSpPr/>
      </dsp:nvSpPr>
      <dsp:spPr>
        <a:xfrm>
          <a:off x="2944368" y="2707910"/>
          <a:ext cx="1322832" cy="711200"/>
        </a:xfrm>
        <a:prstGeom prst="rect">
          <a:avLst/>
        </a:prstGeom>
        <a:noFill/>
        <a:ln>
          <a:noFill/>
        </a:ln>
        <a:effectLst/>
      </dsp:spPr>
      <dsp:style>
        <a:lnRef idx="0">
          <a:scrgbClr r="0" g="0" b="0"/>
        </a:lnRef>
        <a:fillRef idx="0">
          <a:scrgbClr r="0" g="0" b="0"/>
        </a:fillRef>
        <a:effectRef idx="0">
          <a:scrgbClr r="0" g="0" b="0"/>
        </a:effectRef>
        <a:fontRef idx="minor"/>
      </dsp:style>
    </dsp:sp>
    <dsp:sp modelId="{B9C7CD93-1FCA-4C3B-B231-3468E8499074}">
      <dsp:nvSpPr>
        <dsp:cNvPr id="0" name=""/>
        <dsp:cNvSpPr/>
      </dsp:nvSpPr>
      <dsp:spPr>
        <a:xfrm rot="5400000">
          <a:off x="647778" y="2547890"/>
          <a:ext cx="1185333" cy="1031240"/>
        </a:xfrm>
        <a:prstGeom prst="hexagon">
          <a:avLst>
            <a:gd name="adj" fmla="val 25000"/>
            <a:gd name="vf" fmla="val 11547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r>
            <a:rPr lang="en-US" sz="800" kern="1200" dirty="0"/>
            <a:t>Incarceration</a:t>
          </a:r>
        </a:p>
      </dsp:txBody>
      <dsp:txXfrm rot="-5400000">
        <a:off x="885526" y="2655558"/>
        <a:ext cx="709836" cy="81590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2099FA-98E7-43CA-8121-FACF2D64196B}">
      <dsp:nvSpPr>
        <dsp:cNvPr id="0" name=""/>
        <dsp:cNvSpPr/>
      </dsp:nvSpPr>
      <dsp:spPr>
        <a:xfrm rot="5400000">
          <a:off x="1917136" y="397276"/>
          <a:ext cx="1259120" cy="1095434"/>
        </a:xfrm>
        <a:prstGeom prst="hexagon">
          <a:avLst>
            <a:gd name="adj" fmla="val 25000"/>
            <a:gd name="vf" fmla="val 11547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Education</a:t>
          </a:r>
        </a:p>
      </dsp:txBody>
      <dsp:txXfrm rot="-5400000">
        <a:off x="2169684" y="511646"/>
        <a:ext cx="754024" cy="866694"/>
      </dsp:txXfrm>
    </dsp:sp>
    <dsp:sp modelId="{C189260D-1394-4D8A-995E-BD84C8F6674E}">
      <dsp:nvSpPr>
        <dsp:cNvPr id="0" name=""/>
        <dsp:cNvSpPr/>
      </dsp:nvSpPr>
      <dsp:spPr>
        <a:xfrm>
          <a:off x="3127655" y="567257"/>
          <a:ext cx="1405178" cy="755472"/>
        </a:xfrm>
        <a:prstGeom prst="rect">
          <a:avLst/>
        </a:prstGeom>
        <a:noFill/>
        <a:ln>
          <a:noFill/>
        </a:ln>
        <a:effectLst/>
      </dsp:spPr>
      <dsp:style>
        <a:lnRef idx="0">
          <a:scrgbClr r="0" g="0" b="0"/>
        </a:lnRef>
        <a:fillRef idx="0">
          <a:scrgbClr r="0" g="0" b="0"/>
        </a:fillRef>
        <a:effectRef idx="0">
          <a:scrgbClr r="0" g="0" b="0"/>
        </a:effectRef>
        <a:fontRef idx="minor"/>
      </dsp:style>
    </dsp:sp>
    <dsp:sp modelId="{6347AD74-2DE7-42D7-B604-44E1000E1089}">
      <dsp:nvSpPr>
        <dsp:cNvPr id="0" name=""/>
        <dsp:cNvSpPr/>
      </dsp:nvSpPr>
      <dsp:spPr>
        <a:xfrm rot="5400000">
          <a:off x="734067" y="397276"/>
          <a:ext cx="1259120" cy="1095434"/>
        </a:xfrm>
        <a:prstGeom prst="hexagon">
          <a:avLst>
            <a:gd name="adj" fmla="val 25000"/>
            <a:gd name="vf" fmla="val 115470"/>
          </a:avLst>
        </a:prstGeom>
        <a:solidFill>
          <a:schemeClr val="accent4">
            <a:hueOff val="-892954"/>
            <a:satOff val="5380"/>
            <a:lumOff val="4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r>
            <a:rPr lang="en-US" sz="800" kern="1200" dirty="0"/>
            <a:t>Discrimination </a:t>
          </a:r>
        </a:p>
      </dsp:txBody>
      <dsp:txXfrm rot="-5400000">
        <a:off x="986615" y="511646"/>
        <a:ext cx="754024" cy="866694"/>
      </dsp:txXfrm>
    </dsp:sp>
    <dsp:sp modelId="{E332A6B2-C040-434A-B9BB-98DBA77ADABD}">
      <dsp:nvSpPr>
        <dsp:cNvPr id="0" name=""/>
        <dsp:cNvSpPr/>
      </dsp:nvSpPr>
      <dsp:spPr>
        <a:xfrm rot="5400000">
          <a:off x="1323335" y="1466018"/>
          <a:ext cx="1259120" cy="1095434"/>
        </a:xfrm>
        <a:prstGeom prst="hexagon">
          <a:avLst>
            <a:gd name="adj" fmla="val 25000"/>
            <a:gd name="vf" fmla="val 115470"/>
          </a:avLst>
        </a:prstGeom>
        <a:solidFill>
          <a:schemeClr val="accent4">
            <a:hueOff val="-1785908"/>
            <a:satOff val="10760"/>
            <a:lumOff val="86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Social Support</a:t>
          </a:r>
        </a:p>
      </dsp:txBody>
      <dsp:txXfrm rot="-5400000">
        <a:off x="1575883" y="1580388"/>
        <a:ext cx="754024" cy="866694"/>
      </dsp:txXfrm>
    </dsp:sp>
    <dsp:sp modelId="{EE52ED5B-FDB0-4D78-8C1A-38F26EF9FD6C}">
      <dsp:nvSpPr>
        <dsp:cNvPr id="0" name=""/>
        <dsp:cNvSpPr/>
      </dsp:nvSpPr>
      <dsp:spPr>
        <a:xfrm>
          <a:off x="0" y="1635999"/>
          <a:ext cx="1359850" cy="755472"/>
        </a:xfrm>
        <a:prstGeom prst="rect">
          <a:avLst/>
        </a:prstGeom>
        <a:noFill/>
        <a:ln>
          <a:noFill/>
        </a:ln>
        <a:effectLst/>
      </dsp:spPr>
      <dsp:style>
        <a:lnRef idx="0">
          <a:scrgbClr r="0" g="0" b="0"/>
        </a:lnRef>
        <a:fillRef idx="0">
          <a:scrgbClr r="0" g="0" b="0"/>
        </a:fillRef>
        <a:effectRef idx="0">
          <a:scrgbClr r="0" g="0" b="0"/>
        </a:effectRef>
        <a:fontRef idx="minor"/>
      </dsp:style>
    </dsp:sp>
    <dsp:sp modelId="{F212263D-6B62-46BD-B850-D23F364FDC62}">
      <dsp:nvSpPr>
        <dsp:cNvPr id="0" name=""/>
        <dsp:cNvSpPr/>
      </dsp:nvSpPr>
      <dsp:spPr>
        <a:xfrm rot="5400000">
          <a:off x="2506405" y="1466018"/>
          <a:ext cx="1259120" cy="1095434"/>
        </a:xfrm>
        <a:prstGeom prst="hexagon">
          <a:avLst>
            <a:gd name="adj" fmla="val 25000"/>
            <a:gd name="vf" fmla="val 115470"/>
          </a:avLst>
        </a:prstGeom>
        <a:solidFill>
          <a:schemeClr val="accent4">
            <a:hueOff val="-2678862"/>
            <a:satOff val="16139"/>
            <a:lumOff val="12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en-US" sz="1100" kern="1200" dirty="0"/>
            <a:t>Substance Use</a:t>
          </a:r>
        </a:p>
      </dsp:txBody>
      <dsp:txXfrm rot="-5400000">
        <a:off x="2758953" y="1580388"/>
        <a:ext cx="754024" cy="866694"/>
      </dsp:txXfrm>
    </dsp:sp>
    <dsp:sp modelId="{720128BB-BCCC-426C-B040-3B48F26EDCCE}">
      <dsp:nvSpPr>
        <dsp:cNvPr id="0" name=""/>
        <dsp:cNvSpPr/>
      </dsp:nvSpPr>
      <dsp:spPr>
        <a:xfrm rot="5400000">
          <a:off x="1917136" y="2534759"/>
          <a:ext cx="1259120" cy="1095434"/>
        </a:xfrm>
        <a:prstGeom prst="hexagon">
          <a:avLst>
            <a:gd name="adj" fmla="val 25000"/>
            <a:gd name="vf" fmla="val 115470"/>
          </a:avLst>
        </a:prstGeom>
        <a:solidFill>
          <a:schemeClr val="accent4">
            <a:hueOff val="-3571816"/>
            <a:satOff val="21519"/>
            <a:lumOff val="17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Stigma</a:t>
          </a:r>
        </a:p>
      </dsp:txBody>
      <dsp:txXfrm rot="-5400000">
        <a:off x="2169684" y="2649129"/>
        <a:ext cx="754024" cy="866694"/>
      </dsp:txXfrm>
    </dsp:sp>
    <dsp:sp modelId="{18ED088F-EE25-42B2-961B-6523E75122C6}">
      <dsp:nvSpPr>
        <dsp:cNvPr id="0" name=""/>
        <dsp:cNvSpPr/>
      </dsp:nvSpPr>
      <dsp:spPr>
        <a:xfrm>
          <a:off x="3127655" y="2704740"/>
          <a:ext cx="1405178" cy="755472"/>
        </a:xfrm>
        <a:prstGeom prst="rect">
          <a:avLst/>
        </a:prstGeom>
        <a:noFill/>
        <a:ln>
          <a:noFill/>
        </a:ln>
        <a:effectLst/>
      </dsp:spPr>
      <dsp:style>
        <a:lnRef idx="0">
          <a:scrgbClr r="0" g="0" b="0"/>
        </a:lnRef>
        <a:fillRef idx="0">
          <a:scrgbClr r="0" g="0" b="0"/>
        </a:fillRef>
        <a:effectRef idx="0">
          <a:scrgbClr r="0" g="0" b="0"/>
        </a:effectRef>
        <a:fontRef idx="minor"/>
      </dsp:style>
    </dsp:sp>
    <dsp:sp modelId="{58888B90-8615-49BC-B69A-796660217E2E}">
      <dsp:nvSpPr>
        <dsp:cNvPr id="0" name=""/>
        <dsp:cNvSpPr/>
      </dsp:nvSpPr>
      <dsp:spPr>
        <a:xfrm rot="5400000">
          <a:off x="734067" y="2534759"/>
          <a:ext cx="1259120" cy="1095434"/>
        </a:xfrm>
        <a:prstGeom prst="hexagon">
          <a:avLst>
            <a:gd name="adj" fmla="val 25000"/>
            <a:gd name="vf" fmla="val 115470"/>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r>
            <a:rPr lang="en-US" sz="1300" kern="1200" dirty="0"/>
            <a:t>Medical transition</a:t>
          </a:r>
        </a:p>
      </dsp:txBody>
      <dsp:txXfrm rot="-5400000">
        <a:off x="986615" y="2649129"/>
        <a:ext cx="754024" cy="86669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AB6241-0EBC-49F1-A910-8698FD29A7FC}">
      <dsp:nvSpPr>
        <dsp:cNvPr id="0" name=""/>
        <dsp:cNvSpPr/>
      </dsp:nvSpPr>
      <dsp:spPr>
        <a:xfrm rot="5400000">
          <a:off x="2587107" y="81231"/>
          <a:ext cx="1249432" cy="1087006"/>
        </a:xfrm>
        <a:prstGeom prst="hexagon">
          <a:avLst>
            <a:gd name="adj" fmla="val 25000"/>
            <a:gd name="vf" fmla="val 11547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Abuse</a:t>
          </a:r>
        </a:p>
      </dsp:txBody>
      <dsp:txXfrm rot="-5400000">
        <a:off x="2837712" y="194721"/>
        <a:ext cx="748222" cy="860026"/>
      </dsp:txXfrm>
    </dsp:sp>
    <dsp:sp modelId="{2E4DC120-557A-4346-8A71-95A3D1DAE2FF}">
      <dsp:nvSpPr>
        <dsp:cNvPr id="0" name=""/>
        <dsp:cNvSpPr/>
      </dsp:nvSpPr>
      <dsp:spPr>
        <a:xfrm>
          <a:off x="3788312" y="249905"/>
          <a:ext cx="1394366" cy="749659"/>
        </a:xfrm>
        <a:prstGeom prst="rect">
          <a:avLst/>
        </a:prstGeom>
        <a:noFill/>
        <a:ln>
          <a:noFill/>
        </a:ln>
        <a:effectLst/>
      </dsp:spPr>
      <dsp:style>
        <a:lnRef idx="0">
          <a:scrgbClr r="0" g="0" b="0"/>
        </a:lnRef>
        <a:fillRef idx="0">
          <a:scrgbClr r="0" g="0" b="0"/>
        </a:fillRef>
        <a:effectRef idx="0">
          <a:scrgbClr r="0" g="0" b="0"/>
        </a:effectRef>
        <a:fontRef idx="minor"/>
      </dsp:style>
    </dsp:sp>
    <dsp:sp modelId="{BA339D68-E7FB-4FD0-AFA2-968F0CE7E72C}">
      <dsp:nvSpPr>
        <dsp:cNvPr id="0" name=""/>
        <dsp:cNvSpPr/>
      </dsp:nvSpPr>
      <dsp:spPr>
        <a:xfrm rot="5400000">
          <a:off x="1480284" y="81213"/>
          <a:ext cx="1249432" cy="1087006"/>
        </a:xfrm>
        <a:prstGeom prst="hexagon">
          <a:avLst>
            <a:gd name="adj" fmla="val 25000"/>
            <a:gd name="vf" fmla="val 11547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dirty="0"/>
            <a:t> Care  </a:t>
          </a:r>
        </a:p>
      </dsp:txBody>
      <dsp:txXfrm rot="-5400000">
        <a:off x="1730889" y="194703"/>
        <a:ext cx="748222" cy="860026"/>
      </dsp:txXfrm>
    </dsp:sp>
    <dsp:sp modelId="{A0F1A90D-31C5-468E-A8E4-2F0ECA21D17F}">
      <dsp:nvSpPr>
        <dsp:cNvPr id="0" name=""/>
        <dsp:cNvSpPr/>
      </dsp:nvSpPr>
      <dsp:spPr>
        <a:xfrm rot="5400000">
          <a:off x="2016484" y="1141750"/>
          <a:ext cx="1249432" cy="1087006"/>
        </a:xfrm>
        <a:prstGeom prst="hexagon">
          <a:avLst>
            <a:gd name="adj" fmla="val 25000"/>
            <a:gd name="vf" fmla="val 11547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Self harm</a:t>
          </a:r>
        </a:p>
      </dsp:txBody>
      <dsp:txXfrm rot="-5400000">
        <a:off x="2267089" y="1255240"/>
        <a:ext cx="748222" cy="860026"/>
      </dsp:txXfrm>
    </dsp:sp>
    <dsp:sp modelId="{0A1403AC-C7AA-4AEF-AB76-EF3EABB0E74C}">
      <dsp:nvSpPr>
        <dsp:cNvPr id="0" name=""/>
        <dsp:cNvSpPr/>
      </dsp:nvSpPr>
      <dsp:spPr>
        <a:xfrm>
          <a:off x="684720" y="1310423"/>
          <a:ext cx="1349387" cy="749659"/>
        </a:xfrm>
        <a:prstGeom prst="rect">
          <a:avLst/>
        </a:prstGeom>
        <a:noFill/>
        <a:ln>
          <a:noFill/>
        </a:ln>
        <a:effectLst/>
      </dsp:spPr>
      <dsp:style>
        <a:lnRef idx="0">
          <a:scrgbClr r="0" g="0" b="0"/>
        </a:lnRef>
        <a:fillRef idx="0">
          <a:scrgbClr r="0" g="0" b="0"/>
        </a:fillRef>
        <a:effectRef idx="0">
          <a:scrgbClr r="0" g="0" b="0"/>
        </a:effectRef>
        <a:fontRef idx="minor"/>
      </dsp:style>
    </dsp:sp>
    <dsp:sp modelId="{DF0DFD76-1216-41D0-A9BE-D093C5FD0D16}">
      <dsp:nvSpPr>
        <dsp:cNvPr id="0" name=""/>
        <dsp:cNvSpPr/>
      </dsp:nvSpPr>
      <dsp:spPr>
        <a:xfrm rot="5400000">
          <a:off x="3171841" y="1141750"/>
          <a:ext cx="1249432" cy="1087006"/>
        </a:xfrm>
        <a:prstGeom prst="hexagon">
          <a:avLst>
            <a:gd name="adj" fmla="val 25000"/>
            <a:gd name="vf" fmla="val 11547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rot="-5400000">
        <a:off x="3422446" y="1255240"/>
        <a:ext cx="748222" cy="860026"/>
      </dsp:txXfrm>
    </dsp:sp>
    <dsp:sp modelId="{F811D10E-F512-448D-A18D-9CD53AC5C283}">
      <dsp:nvSpPr>
        <dsp:cNvPr id="0" name=""/>
        <dsp:cNvSpPr/>
      </dsp:nvSpPr>
      <dsp:spPr>
        <a:xfrm rot="5400000">
          <a:off x="2587107" y="2202268"/>
          <a:ext cx="1249432" cy="1087006"/>
        </a:xfrm>
        <a:prstGeom prst="hexagon">
          <a:avLst>
            <a:gd name="adj" fmla="val 25000"/>
            <a:gd name="vf" fmla="val 11547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Trauma</a:t>
          </a:r>
        </a:p>
      </dsp:txBody>
      <dsp:txXfrm rot="-5400000">
        <a:off x="2837712" y="2315758"/>
        <a:ext cx="748222" cy="860026"/>
      </dsp:txXfrm>
    </dsp:sp>
    <dsp:sp modelId="{21F88853-58DA-4580-992C-F8EB35C8D124}">
      <dsp:nvSpPr>
        <dsp:cNvPr id="0" name=""/>
        <dsp:cNvSpPr/>
      </dsp:nvSpPr>
      <dsp:spPr>
        <a:xfrm>
          <a:off x="3788312" y="2370942"/>
          <a:ext cx="1394366" cy="749659"/>
        </a:xfrm>
        <a:prstGeom prst="rect">
          <a:avLst/>
        </a:prstGeom>
        <a:noFill/>
        <a:ln>
          <a:noFill/>
        </a:ln>
        <a:effectLst/>
      </dsp:spPr>
      <dsp:style>
        <a:lnRef idx="0">
          <a:scrgbClr r="0" g="0" b="0"/>
        </a:lnRef>
        <a:fillRef idx="0">
          <a:scrgbClr r="0" g="0" b="0"/>
        </a:fillRef>
        <a:effectRef idx="0">
          <a:scrgbClr r="0" g="0" b="0"/>
        </a:effectRef>
        <a:fontRef idx="minor"/>
      </dsp:style>
    </dsp:sp>
    <dsp:sp modelId="{52C519E0-3D0B-4E6D-87CC-7F09F78E517B}">
      <dsp:nvSpPr>
        <dsp:cNvPr id="0" name=""/>
        <dsp:cNvSpPr/>
      </dsp:nvSpPr>
      <dsp:spPr>
        <a:xfrm rot="5400000">
          <a:off x="1413140" y="2202268"/>
          <a:ext cx="1249432" cy="1087006"/>
        </a:xfrm>
        <a:prstGeom prst="hexagon">
          <a:avLst>
            <a:gd name="adj" fmla="val 25000"/>
            <a:gd name="vf" fmla="val 11547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kern="1200" dirty="0"/>
            <a:t>Poverty</a:t>
          </a:r>
        </a:p>
      </dsp:txBody>
      <dsp:txXfrm rot="-5400000">
        <a:off x="1663745" y="2315758"/>
        <a:ext cx="748222" cy="86002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1BFF36-17F6-4FD8-95D9-1410D9420392}">
      <dsp:nvSpPr>
        <dsp:cNvPr id="0" name=""/>
        <dsp:cNvSpPr/>
      </dsp:nvSpPr>
      <dsp:spPr>
        <a:xfrm>
          <a:off x="81186" y="1116"/>
          <a:ext cx="4397721" cy="1117103"/>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457200" lvl="0" indent="-457200" algn="l" defTabSz="1289050">
            <a:lnSpc>
              <a:spcPct val="90000"/>
            </a:lnSpc>
            <a:spcBef>
              <a:spcPct val="0"/>
            </a:spcBef>
            <a:spcAft>
              <a:spcPct val="35000"/>
            </a:spcAft>
            <a:buNone/>
          </a:pPr>
          <a:r>
            <a:rPr lang="en-US" sz="2900" b="0" kern="1200" dirty="0">
              <a:latin typeface="Arial"/>
              <a:cs typeface="Arial"/>
            </a:rPr>
            <a:t>1. Ground your work in the Community</a:t>
          </a:r>
        </a:p>
      </dsp:txBody>
      <dsp:txXfrm>
        <a:off x="81186" y="1116"/>
        <a:ext cx="4397721" cy="1117103"/>
      </dsp:txXfrm>
    </dsp:sp>
    <dsp:sp modelId="{71C3EA7D-5555-4BC7-B9FF-3DC7A19A459E}">
      <dsp:nvSpPr>
        <dsp:cNvPr id="0" name=""/>
        <dsp:cNvSpPr/>
      </dsp:nvSpPr>
      <dsp:spPr>
        <a:xfrm>
          <a:off x="4665091" y="1116"/>
          <a:ext cx="4397721" cy="1117103"/>
        </a:xfrm>
        <a:prstGeom prst="rect">
          <a:avLst/>
        </a:prstGeom>
        <a:solidFill>
          <a:schemeClr val="accent4">
            <a:hueOff val="-637824"/>
            <a:satOff val="3843"/>
            <a:lumOff val="30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457200" lvl="0" indent="-457200" algn="l" defTabSz="1289050">
            <a:lnSpc>
              <a:spcPct val="90000"/>
            </a:lnSpc>
            <a:spcBef>
              <a:spcPct val="0"/>
            </a:spcBef>
            <a:spcAft>
              <a:spcPct val="35000"/>
            </a:spcAft>
            <a:buNone/>
          </a:pPr>
          <a:r>
            <a:rPr lang="en-US" sz="2900" b="0" kern="1200" dirty="0">
              <a:latin typeface="Arial"/>
              <a:cs typeface="Arial"/>
            </a:rPr>
            <a:t>2. One size does not fit all</a:t>
          </a:r>
        </a:p>
      </dsp:txBody>
      <dsp:txXfrm>
        <a:off x="4665091" y="1116"/>
        <a:ext cx="4397721" cy="1117103"/>
      </dsp:txXfrm>
    </dsp:sp>
    <dsp:sp modelId="{3648319B-C5C6-44BD-9456-7B5B3D769E91}">
      <dsp:nvSpPr>
        <dsp:cNvPr id="0" name=""/>
        <dsp:cNvSpPr/>
      </dsp:nvSpPr>
      <dsp:spPr>
        <a:xfrm>
          <a:off x="81186" y="1304404"/>
          <a:ext cx="4397721" cy="1117103"/>
        </a:xfrm>
        <a:prstGeom prst="rect">
          <a:avLst/>
        </a:prstGeom>
        <a:solidFill>
          <a:schemeClr val="accent4">
            <a:hueOff val="-1275649"/>
            <a:satOff val="7685"/>
            <a:lumOff val="61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457200" lvl="0" indent="-457200" algn="l" defTabSz="1289050">
            <a:lnSpc>
              <a:spcPct val="90000"/>
            </a:lnSpc>
            <a:spcBef>
              <a:spcPct val="0"/>
            </a:spcBef>
            <a:spcAft>
              <a:spcPct val="35000"/>
            </a:spcAft>
            <a:buNone/>
          </a:pPr>
          <a:r>
            <a:rPr lang="en-US" sz="2900" b="0" kern="1200" dirty="0">
              <a:latin typeface="Arial"/>
              <a:cs typeface="Arial"/>
            </a:rPr>
            <a:t>3. Use Multidisciplinary Approaches</a:t>
          </a:r>
        </a:p>
      </dsp:txBody>
      <dsp:txXfrm>
        <a:off x="81186" y="1304404"/>
        <a:ext cx="4397721" cy="1117103"/>
      </dsp:txXfrm>
    </dsp:sp>
    <dsp:sp modelId="{0D79EACF-B2E6-4BA7-B96F-582CD5733C23}">
      <dsp:nvSpPr>
        <dsp:cNvPr id="0" name=""/>
        <dsp:cNvSpPr/>
      </dsp:nvSpPr>
      <dsp:spPr>
        <a:xfrm>
          <a:off x="4665091" y="1304404"/>
          <a:ext cx="4397721" cy="1117103"/>
        </a:xfrm>
        <a:prstGeom prst="rect">
          <a:avLst/>
        </a:prstGeom>
        <a:solidFill>
          <a:schemeClr val="accent4">
            <a:hueOff val="-1913473"/>
            <a:satOff val="11528"/>
            <a:lumOff val="9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0" kern="1200">
              <a:latin typeface="Arial"/>
              <a:cs typeface="Arial"/>
            </a:rPr>
            <a:t>4. Get the Facts</a:t>
          </a:r>
          <a:endParaRPr lang="en-US" sz="2900" b="0" kern="1200" dirty="0">
            <a:latin typeface="Arial"/>
            <a:cs typeface="Arial"/>
          </a:endParaRPr>
        </a:p>
      </dsp:txBody>
      <dsp:txXfrm>
        <a:off x="4665091" y="1304404"/>
        <a:ext cx="4397721" cy="1117103"/>
      </dsp:txXfrm>
    </dsp:sp>
    <dsp:sp modelId="{58930593-0B86-492A-8A1D-41DB62520A49}">
      <dsp:nvSpPr>
        <dsp:cNvPr id="0" name=""/>
        <dsp:cNvSpPr/>
      </dsp:nvSpPr>
      <dsp:spPr>
        <a:xfrm>
          <a:off x="81186" y="2607691"/>
          <a:ext cx="4397721" cy="1117103"/>
        </a:xfrm>
        <a:prstGeom prst="rect">
          <a:avLst/>
        </a:prstGeom>
        <a:solidFill>
          <a:schemeClr val="accent4">
            <a:hueOff val="-2551297"/>
            <a:satOff val="15371"/>
            <a:lumOff val="123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457200" lvl="0" indent="-457200" algn="l" defTabSz="1289050">
            <a:lnSpc>
              <a:spcPct val="90000"/>
            </a:lnSpc>
            <a:spcBef>
              <a:spcPct val="0"/>
            </a:spcBef>
            <a:spcAft>
              <a:spcPct val="35000"/>
            </a:spcAft>
            <a:buNone/>
          </a:pPr>
          <a:r>
            <a:rPr lang="en-US" sz="2900" b="0" kern="1200" dirty="0">
              <a:latin typeface="Arial"/>
              <a:cs typeface="Arial"/>
            </a:rPr>
            <a:t>5. Look in All the Right Places</a:t>
          </a:r>
        </a:p>
      </dsp:txBody>
      <dsp:txXfrm>
        <a:off x="81186" y="2607691"/>
        <a:ext cx="4397721" cy="1117103"/>
      </dsp:txXfrm>
    </dsp:sp>
    <dsp:sp modelId="{0F002628-00F3-492E-A3B7-3E8F3424D6B5}">
      <dsp:nvSpPr>
        <dsp:cNvPr id="0" name=""/>
        <dsp:cNvSpPr/>
      </dsp:nvSpPr>
      <dsp:spPr>
        <a:xfrm>
          <a:off x="4665091" y="2607691"/>
          <a:ext cx="4397721" cy="1117103"/>
        </a:xfrm>
        <a:prstGeom prst="rect">
          <a:avLst/>
        </a:prstGeom>
        <a:solidFill>
          <a:schemeClr val="accent4">
            <a:hueOff val="-3189121"/>
            <a:satOff val="19214"/>
            <a:lumOff val="154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457200" lvl="0" indent="-457200" algn="l" defTabSz="1289050">
            <a:lnSpc>
              <a:spcPct val="90000"/>
            </a:lnSpc>
            <a:spcBef>
              <a:spcPct val="0"/>
            </a:spcBef>
            <a:spcAft>
              <a:spcPct val="35000"/>
            </a:spcAft>
            <a:buNone/>
          </a:pPr>
          <a:r>
            <a:rPr lang="en-US" sz="2900" b="0" kern="1200" dirty="0">
              <a:latin typeface="Arial"/>
              <a:cs typeface="Arial"/>
            </a:rPr>
            <a:t>6. Increase Access to Health Care</a:t>
          </a:r>
        </a:p>
      </dsp:txBody>
      <dsp:txXfrm>
        <a:off x="4665091" y="2607691"/>
        <a:ext cx="4397721" cy="1117103"/>
      </dsp:txXfrm>
    </dsp:sp>
    <dsp:sp modelId="{4E5942B8-DD04-43E0-BBB1-98ECD03008C3}">
      <dsp:nvSpPr>
        <dsp:cNvPr id="0" name=""/>
        <dsp:cNvSpPr/>
      </dsp:nvSpPr>
      <dsp:spPr>
        <a:xfrm>
          <a:off x="81186" y="3910979"/>
          <a:ext cx="4397721" cy="1117103"/>
        </a:xfrm>
        <a:prstGeom prst="rect">
          <a:avLst/>
        </a:prstGeom>
        <a:solidFill>
          <a:schemeClr val="accent4">
            <a:hueOff val="-3826945"/>
            <a:satOff val="23056"/>
            <a:lumOff val="184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0" kern="1200">
              <a:latin typeface="Arial"/>
              <a:cs typeface="Arial"/>
            </a:rPr>
            <a:t>7. Staff Development</a:t>
          </a:r>
          <a:endParaRPr lang="en-US" sz="2900" b="0" kern="1200" dirty="0">
            <a:latin typeface="Arial"/>
            <a:cs typeface="Arial"/>
          </a:endParaRPr>
        </a:p>
      </dsp:txBody>
      <dsp:txXfrm>
        <a:off x="81186" y="3910979"/>
        <a:ext cx="4397721" cy="1117103"/>
      </dsp:txXfrm>
    </dsp:sp>
    <dsp:sp modelId="{E45F4FDF-3FB6-47FE-A158-ADE116CF957B}">
      <dsp:nvSpPr>
        <dsp:cNvPr id="0" name=""/>
        <dsp:cNvSpPr/>
      </dsp:nvSpPr>
      <dsp:spPr>
        <a:xfrm>
          <a:off x="4665091" y="3910979"/>
          <a:ext cx="4397721" cy="1117103"/>
        </a:xfrm>
        <a:prstGeom prst="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0" kern="1200" dirty="0">
              <a:latin typeface="Arial"/>
              <a:cs typeface="Arial"/>
            </a:rPr>
            <a:t>8. Advocate</a:t>
          </a:r>
        </a:p>
      </dsp:txBody>
      <dsp:txXfrm>
        <a:off x="4665091" y="3910979"/>
        <a:ext cx="4397721" cy="111710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8D2C782-6A1A-D640-9663-6EBA9BED4E6C}" type="datetimeFigureOut">
              <a:rPr lang="en-US" smtClean="0"/>
              <a:t>3/21/19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5D4D366-19F3-1A4B-80A8-D74466356BEE}" type="slidenum">
              <a:rPr lang="en-US" smtClean="0"/>
              <a:t>‹#›</a:t>
            </a:fld>
            <a:endParaRPr lang="en-US"/>
          </a:p>
        </p:txBody>
      </p:sp>
    </p:spTree>
    <p:extLst>
      <p:ext uri="{BB962C8B-B14F-4D97-AF65-F5344CB8AC3E}">
        <p14:creationId xmlns:p14="http://schemas.microsoft.com/office/powerpoint/2010/main" val="28780428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E2C0CC-C52D-C24F-8A26-26FC8EA56668}" type="datetimeFigureOut">
              <a:rPr lang="en-US" smtClean="0"/>
              <a:t>3/21/19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49E0DD-DEB6-7342-95BD-2694A51D0E51}" type="slidenum">
              <a:rPr lang="en-US" smtClean="0"/>
              <a:t>‹#›</a:t>
            </a:fld>
            <a:endParaRPr lang="en-US"/>
          </a:p>
        </p:txBody>
      </p:sp>
    </p:spTree>
    <p:extLst>
      <p:ext uri="{BB962C8B-B14F-4D97-AF65-F5344CB8AC3E}">
        <p14:creationId xmlns:p14="http://schemas.microsoft.com/office/powerpoint/2010/main" val="368263164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www.hhs.gov/sites/default/files/ocr/civilrights/activities/agreements/TBHC/vra.pdf" TargetMode="External"/><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p:txBody>
          <a:bodyPr/>
          <a:lstStyle/>
          <a:p>
            <a:pPr>
              <a:defRPr/>
            </a:pPr>
            <a:fld id="{F80DE323-2975-4309-94D1-24C864B39C8B}" type="slidenum">
              <a:rPr lang="en-US" smtClean="0"/>
              <a:pPr>
                <a:defRPr/>
              </a:pPr>
              <a:t>12</a:t>
            </a:fld>
            <a:endParaRPr lang="en-US" dirty="0"/>
          </a:p>
        </p:txBody>
      </p:sp>
      <p:sp>
        <p:nvSpPr>
          <p:cNvPr id="23555" name="Rectangle 2"/>
          <p:cNvSpPr>
            <a:spLocks noGrp="1" noRot="1" noChangeAspect="1" noChangeArrowheads="1" noTextEdit="1"/>
          </p:cNvSpPr>
          <p:nvPr>
            <p:ph type="sldImg"/>
          </p:nvPr>
        </p:nvSpPr>
        <p:spPr>
          <a:xfrm>
            <a:off x="1144588" y="685800"/>
            <a:ext cx="4570412" cy="3429000"/>
          </a:xfrm>
          <a:ln/>
        </p:spPr>
      </p:sp>
      <p:sp>
        <p:nvSpPr>
          <p:cNvPr id="23556" name="Rectangle 3"/>
          <p:cNvSpPr>
            <a:spLocks noGrp="1" noChangeArrowheads="1"/>
          </p:cNvSpPr>
          <p:nvPr>
            <p:ph type="body" idx="1"/>
          </p:nvPr>
        </p:nvSpPr>
        <p:spPr>
          <a:noFill/>
          <a:ln/>
        </p:spPr>
        <p:txBody>
          <a:bodyPr/>
          <a:lstStyle/>
          <a:p>
            <a:pPr eaLnBrk="1" hangingPunct="1"/>
            <a:endParaRPr lang="en-US" sz="1400" dirty="0">
              <a:latin typeface="Arial" charset="0"/>
            </a:endParaRPr>
          </a:p>
        </p:txBody>
      </p:sp>
      <p:sp>
        <p:nvSpPr>
          <p:cNvPr id="5" name="Footer Placeholder 4"/>
          <p:cNvSpPr>
            <a:spLocks noGrp="1"/>
          </p:cNvSpPr>
          <p:nvPr>
            <p:ph type="ftr" sz="quarter" idx="10"/>
          </p:nvPr>
        </p:nvSpPr>
        <p:spPr/>
        <p:txBody>
          <a:bodyPr/>
          <a:lstStyle/>
          <a:p>
            <a:pPr>
              <a:defRPr/>
            </a:pPr>
            <a:r>
              <a:rPr lang="en-US"/>
              <a:t>© University of California, San Francisco Center of Excellence for Transgender Health</a:t>
            </a:r>
          </a:p>
        </p:txBody>
      </p:sp>
    </p:spTree>
    <p:extLst>
      <p:ext uri="{BB962C8B-B14F-4D97-AF65-F5344CB8AC3E}">
        <p14:creationId xmlns:p14="http://schemas.microsoft.com/office/powerpoint/2010/main" val="40156067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r>
              <a:rPr lang="en-US"/>
              <a:t>© University of California, San Francisco Center of Excellence for Transgender Health</a:t>
            </a:r>
          </a:p>
        </p:txBody>
      </p:sp>
      <p:sp>
        <p:nvSpPr>
          <p:cNvPr id="5" name="Slide Number Placeholder 4"/>
          <p:cNvSpPr>
            <a:spLocks noGrp="1"/>
          </p:cNvSpPr>
          <p:nvPr>
            <p:ph type="sldNum" sz="quarter" idx="11"/>
          </p:nvPr>
        </p:nvSpPr>
        <p:spPr/>
        <p:txBody>
          <a:bodyPr/>
          <a:lstStyle/>
          <a:p>
            <a:pPr>
              <a:defRPr/>
            </a:pPr>
            <a:fld id="{115AE6C1-E0DD-437B-9097-77545AFC803F}" type="slidenum">
              <a:rPr lang="en-US" smtClean="0"/>
              <a:pPr>
                <a:defRPr/>
              </a:pPr>
              <a:t>22</a:t>
            </a:fld>
            <a:endParaRPr lang="en-US"/>
          </a:p>
        </p:txBody>
      </p:sp>
    </p:spTree>
    <p:extLst>
      <p:ext uri="{BB962C8B-B14F-4D97-AF65-F5344CB8AC3E}">
        <p14:creationId xmlns:p14="http://schemas.microsoft.com/office/powerpoint/2010/main" val="610231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ndParaRPr>
          </a:p>
        </p:txBody>
      </p:sp>
      <p:sp>
        <p:nvSpPr>
          <p:cNvPr id="4" name="Footer Placeholder 3"/>
          <p:cNvSpPr>
            <a:spLocks noGrp="1"/>
          </p:cNvSpPr>
          <p:nvPr>
            <p:ph type="ftr" sz="quarter" idx="4"/>
          </p:nvPr>
        </p:nvSpPr>
        <p:spPr/>
        <p:txBody>
          <a:bodyPr/>
          <a:lstStyle>
            <a:lvl1pPr eaLnBrk="0" hangingPunct="0">
              <a:defRPr>
                <a:solidFill>
                  <a:schemeClr val="tx1"/>
                </a:solidFill>
                <a:latin typeface="Arial" charset="0"/>
                <a:ea typeface="ＭＳ Ｐゴシック" charset="0"/>
                <a:cs typeface="Arial" charset="0"/>
              </a:defRPr>
            </a:lvl1pPr>
            <a:lvl2pPr marL="702756" indent="-270291" eaLnBrk="0" hangingPunct="0">
              <a:defRPr>
                <a:solidFill>
                  <a:schemeClr val="tx1"/>
                </a:solidFill>
                <a:latin typeface="Arial" charset="0"/>
                <a:ea typeface="Arial" charset="0"/>
                <a:cs typeface="Arial" charset="0"/>
              </a:defRPr>
            </a:lvl2pPr>
            <a:lvl3pPr marL="1081164" indent="-216233" eaLnBrk="0" hangingPunct="0">
              <a:defRPr>
                <a:solidFill>
                  <a:schemeClr val="tx1"/>
                </a:solidFill>
                <a:latin typeface="Arial" charset="0"/>
                <a:ea typeface="Arial" charset="0"/>
                <a:cs typeface="Arial" charset="0"/>
              </a:defRPr>
            </a:lvl3pPr>
            <a:lvl4pPr marL="1513629" indent="-216233" eaLnBrk="0" hangingPunct="0">
              <a:defRPr>
                <a:solidFill>
                  <a:schemeClr val="tx1"/>
                </a:solidFill>
                <a:latin typeface="Arial" charset="0"/>
                <a:ea typeface="Arial" charset="0"/>
                <a:cs typeface="Arial" charset="0"/>
              </a:defRPr>
            </a:lvl4pPr>
            <a:lvl5pPr marL="1946095" indent="-216233" eaLnBrk="0" hangingPunct="0">
              <a:defRPr>
                <a:solidFill>
                  <a:schemeClr val="tx1"/>
                </a:solidFill>
                <a:latin typeface="Arial" charset="0"/>
                <a:ea typeface="Arial" charset="0"/>
                <a:cs typeface="Arial" charset="0"/>
              </a:defRPr>
            </a:lvl5pPr>
            <a:lvl6pPr marL="2378560" indent="-216233" eaLnBrk="0" fontAlgn="base" hangingPunct="0">
              <a:spcBef>
                <a:spcPct val="0"/>
              </a:spcBef>
              <a:spcAft>
                <a:spcPct val="0"/>
              </a:spcAft>
              <a:defRPr>
                <a:solidFill>
                  <a:schemeClr val="tx1"/>
                </a:solidFill>
                <a:latin typeface="Arial" charset="0"/>
                <a:ea typeface="Arial" charset="0"/>
                <a:cs typeface="Arial" charset="0"/>
              </a:defRPr>
            </a:lvl6pPr>
            <a:lvl7pPr marL="2811026" indent="-216233" eaLnBrk="0" fontAlgn="base" hangingPunct="0">
              <a:spcBef>
                <a:spcPct val="0"/>
              </a:spcBef>
              <a:spcAft>
                <a:spcPct val="0"/>
              </a:spcAft>
              <a:defRPr>
                <a:solidFill>
                  <a:schemeClr val="tx1"/>
                </a:solidFill>
                <a:latin typeface="Arial" charset="0"/>
                <a:ea typeface="Arial" charset="0"/>
                <a:cs typeface="Arial" charset="0"/>
              </a:defRPr>
            </a:lvl7pPr>
            <a:lvl8pPr marL="3243491" indent="-216233" eaLnBrk="0" fontAlgn="base" hangingPunct="0">
              <a:spcBef>
                <a:spcPct val="0"/>
              </a:spcBef>
              <a:spcAft>
                <a:spcPct val="0"/>
              </a:spcAft>
              <a:defRPr>
                <a:solidFill>
                  <a:schemeClr val="tx1"/>
                </a:solidFill>
                <a:latin typeface="Arial" charset="0"/>
                <a:ea typeface="Arial" charset="0"/>
                <a:cs typeface="Arial" charset="0"/>
              </a:defRPr>
            </a:lvl8pPr>
            <a:lvl9pPr marL="3675957" indent="-216233"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solidFill>
                  <a:prstClr val="black"/>
                </a:solidFill>
                <a:latin typeface="Times New Roman" charset="0"/>
              </a:rPr>
              <a:t>© University of California, San Francisco Center of Excellence for Transgender Health</a:t>
            </a:r>
          </a:p>
        </p:txBody>
      </p:sp>
      <p:sp>
        <p:nvSpPr>
          <p:cNvPr id="5" name="Slide Number Placeholder 4"/>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02756" indent="-270291" eaLnBrk="0" hangingPunct="0">
              <a:defRPr>
                <a:solidFill>
                  <a:schemeClr val="tx1"/>
                </a:solidFill>
                <a:latin typeface="Arial" charset="0"/>
                <a:ea typeface="Arial" charset="0"/>
                <a:cs typeface="Arial" charset="0"/>
              </a:defRPr>
            </a:lvl2pPr>
            <a:lvl3pPr marL="1081164" indent="-216233" eaLnBrk="0" hangingPunct="0">
              <a:defRPr>
                <a:solidFill>
                  <a:schemeClr val="tx1"/>
                </a:solidFill>
                <a:latin typeface="Arial" charset="0"/>
                <a:ea typeface="Arial" charset="0"/>
                <a:cs typeface="Arial" charset="0"/>
              </a:defRPr>
            </a:lvl3pPr>
            <a:lvl4pPr marL="1513629" indent="-216233" eaLnBrk="0" hangingPunct="0">
              <a:defRPr>
                <a:solidFill>
                  <a:schemeClr val="tx1"/>
                </a:solidFill>
                <a:latin typeface="Arial" charset="0"/>
                <a:ea typeface="Arial" charset="0"/>
                <a:cs typeface="Arial" charset="0"/>
              </a:defRPr>
            </a:lvl4pPr>
            <a:lvl5pPr marL="1946095" indent="-216233" eaLnBrk="0" hangingPunct="0">
              <a:defRPr>
                <a:solidFill>
                  <a:schemeClr val="tx1"/>
                </a:solidFill>
                <a:latin typeface="Arial" charset="0"/>
                <a:ea typeface="Arial" charset="0"/>
                <a:cs typeface="Arial" charset="0"/>
              </a:defRPr>
            </a:lvl5pPr>
            <a:lvl6pPr marL="2378560" indent="-216233" eaLnBrk="0" fontAlgn="base" hangingPunct="0">
              <a:spcBef>
                <a:spcPct val="0"/>
              </a:spcBef>
              <a:spcAft>
                <a:spcPct val="0"/>
              </a:spcAft>
              <a:defRPr>
                <a:solidFill>
                  <a:schemeClr val="tx1"/>
                </a:solidFill>
                <a:latin typeface="Arial" charset="0"/>
                <a:ea typeface="Arial" charset="0"/>
                <a:cs typeface="Arial" charset="0"/>
              </a:defRPr>
            </a:lvl6pPr>
            <a:lvl7pPr marL="2811026" indent="-216233" eaLnBrk="0" fontAlgn="base" hangingPunct="0">
              <a:spcBef>
                <a:spcPct val="0"/>
              </a:spcBef>
              <a:spcAft>
                <a:spcPct val="0"/>
              </a:spcAft>
              <a:defRPr>
                <a:solidFill>
                  <a:schemeClr val="tx1"/>
                </a:solidFill>
                <a:latin typeface="Arial" charset="0"/>
                <a:ea typeface="Arial" charset="0"/>
                <a:cs typeface="Arial" charset="0"/>
              </a:defRPr>
            </a:lvl7pPr>
            <a:lvl8pPr marL="3243491" indent="-216233" eaLnBrk="0" fontAlgn="base" hangingPunct="0">
              <a:spcBef>
                <a:spcPct val="0"/>
              </a:spcBef>
              <a:spcAft>
                <a:spcPct val="0"/>
              </a:spcAft>
              <a:defRPr>
                <a:solidFill>
                  <a:schemeClr val="tx1"/>
                </a:solidFill>
                <a:latin typeface="Arial" charset="0"/>
                <a:ea typeface="Arial" charset="0"/>
                <a:cs typeface="Arial" charset="0"/>
              </a:defRPr>
            </a:lvl8pPr>
            <a:lvl9pPr marL="3675957" indent="-216233"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AAAD74EB-2309-1146-9322-A61A7F1770C7}" type="slidenum">
              <a:rPr lang="en-US">
                <a:solidFill>
                  <a:prstClr val="black"/>
                </a:solidFill>
                <a:latin typeface="Times New Roman" charset="0"/>
              </a:rPr>
              <a:pPr eaLnBrk="1" hangingPunct="1"/>
              <a:t>23</a:t>
            </a:fld>
            <a:endParaRPr lang="en-US">
              <a:solidFill>
                <a:prstClr val="black"/>
              </a:solidFill>
              <a:latin typeface="Times New Roman" charset="0"/>
            </a:endParaRPr>
          </a:p>
        </p:txBody>
      </p:sp>
    </p:spTree>
    <p:extLst>
      <p:ext uri="{BB962C8B-B14F-4D97-AF65-F5344CB8AC3E}">
        <p14:creationId xmlns:p14="http://schemas.microsoft.com/office/powerpoint/2010/main" val="41423822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Gotham Book"/>
                <a:cs typeface="Gotham Book"/>
              </a:rPr>
              <a:t>15countries including USA, six Asia-Pacific countries, five in Latin America, and three in Europe.  </a:t>
            </a:r>
            <a:r>
              <a:rPr lang="en-US" sz="1100" b="1" i="1" dirty="0">
                <a:latin typeface="Gotham Book"/>
                <a:cs typeface="Gotham Book"/>
              </a:rPr>
              <a:t>N</a:t>
            </a:r>
            <a:r>
              <a:rPr lang="en-US" sz="1100" b="1" dirty="0">
                <a:latin typeface="Gotham Book"/>
                <a:cs typeface="Gotham Book"/>
              </a:rPr>
              <a:t>= 11,066 transgender women</a:t>
            </a:r>
          </a:p>
          <a:p>
            <a:endParaRPr lang="en-US" sz="800" b="1" dirty="0">
              <a:latin typeface="Gotham Book"/>
              <a:cs typeface="Gotham Book"/>
            </a:endParaRPr>
          </a:p>
          <a:p>
            <a:r>
              <a:rPr lang="en-US" sz="1100" b="1" dirty="0">
                <a:latin typeface="Gotham Book"/>
                <a:cs typeface="Gotham Book"/>
              </a:rPr>
              <a:t>HIV prevalence was 19·1%</a:t>
            </a:r>
          </a:p>
          <a:p>
            <a:endParaRPr lang="en-US" sz="800" b="1" dirty="0">
              <a:latin typeface="Gotham Book"/>
              <a:cs typeface="Gotham Book"/>
            </a:endParaRPr>
          </a:p>
          <a:p>
            <a:r>
              <a:rPr lang="en-US" sz="1100" b="1" dirty="0">
                <a:latin typeface="Gotham Book"/>
                <a:cs typeface="Gotham Book"/>
              </a:rPr>
              <a:t>The odds ratio for being infected with HIV compared with all adults of reproductive age across the countries was 48·8 (95% CI 21·2–76·3) and participants were;</a:t>
            </a:r>
          </a:p>
          <a:p>
            <a:endParaRPr lang="en-US" sz="800" b="1" dirty="0">
              <a:latin typeface="Gotham Book"/>
              <a:cs typeface="Gotham Book"/>
            </a:endParaRPr>
          </a:p>
          <a:p>
            <a:r>
              <a:rPr lang="en-US" sz="1100" b="1" dirty="0">
                <a:latin typeface="Gotham Book"/>
                <a:cs typeface="Gotham Book"/>
              </a:rPr>
              <a:t>Less likely to have access to and utilization of HIV services. </a:t>
            </a:r>
          </a:p>
          <a:p>
            <a:endParaRPr lang="en-US" dirty="0"/>
          </a:p>
          <a:p>
            <a:endParaRPr lang="en-US" dirty="0"/>
          </a:p>
        </p:txBody>
      </p:sp>
      <p:sp>
        <p:nvSpPr>
          <p:cNvPr id="4" name="Footer Placeholder 3"/>
          <p:cNvSpPr>
            <a:spLocks noGrp="1"/>
          </p:cNvSpPr>
          <p:nvPr>
            <p:ph type="ftr" sz="quarter" idx="10"/>
          </p:nvPr>
        </p:nvSpPr>
        <p:spPr/>
        <p:txBody>
          <a:bodyPr/>
          <a:lstStyle/>
          <a:p>
            <a:pPr>
              <a:defRPr/>
            </a:pPr>
            <a:r>
              <a:rPr lang="en-US"/>
              <a:t>© University of California, San Francisco Center of Excellence for Transgender Health</a:t>
            </a:r>
          </a:p>
        </p:txBody>
      </p:sp>
      <p:sp>
        <p:nvSpPr>
          <p:cNvPr id="5" name="Slide Number Placeholder 4"/>
          <p:cNvSpPr>
            <a:spLocks noGrp="1"/>
          </p:cNvSpPr>
          <p:nvPr>
            <p:ph type="sldNum" sz="quarter" idx="11"/>
          </p:nvPr>
        </p:nvSpPr>
        <p:spPr/>
        <p:txBody>
          <a:bodyPr/>
          <a:lstStyle/>
          <a:p>
            <a:pPr>
              <a:defRPr/>
            </a:pPr>
            <a:fld id="{115AE6C1-E0DD-437B-9097-77545AFC803F}" type="slidenum">
              <a:rPr lang="en-US" smtClean="0"/>
              <a:pPr>
                <a:defRPr/>
              </a:pPr>
              <a:t>24</a:t>
            </a:fld>
            <a:endParaRPr lang="en-US"/>
          </a:p>
        </p:txBody>
      </p:sp>
    </p:spTree>
    <p:extLst>
      <p:ext uri="{BB962C8B-B14F-4D97-AF65-F5344CB8AC3E}">
        <p14:creationId xmlns:p14="http://schemas.microsoft.com/office/powerpoint/2010/main" val="9546185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02756" indent="-270291" eaLnBrk="0" hangingPunct="0">
              <a:defRPr>
                <a:solidFill>
                  <a:schemeClr val="tx1"/>
                </a:solidFill>
                <a:latin typeface="Arial" charset="0"/>
                <a:ea typeface="Arial" charset="0"/>
                <a:cs typeface="Arial" charset="0"/>
              </a:defRPr>
            </a:lvl2pPr>
            <a:lvl3pPr marL="1081164" indent="-216233" eaLnBrk="0" hangingPunct="0">
              <a:defRPr>
                <a:solidFill>
                  <a:schemeClr val="tx1"/>
                </a:solidFill>
                <a:latin typeface="Arial" charset="0"/>
                <a:ea typeface="Arial" charset="0"/>
                <a:cs typeface="Arial" charset="0"/>
              </a:defRPr>
            </a:lvl3pPr>
            <a:lvl4pPr marL="1513629" indent="-216233" eaLnBrk="0" hangingPunct="0">
              <a:defRPr>
                <a:solidFill>
                  <a:schemeClr val="tx1"/>
                </a:solidFill>
                <a:latin typeface="Arial" charset="0"/>
                <a:ea typeface="Arial" charset="0"/>
                <a:cs typeface="Arial" charset="0"/>
              </a:defRPr>
            </a:lvl4pPr>
            <a:lvl5pPr marL="1946095" indent="-216233" eaLnBrk="0" hangingPunct="0">
              <a:defRPr>
                <a:solidFill>
                  <a:schemeClr val="tx1"/>
                </a:solidFill>
                <a:latin typeface="Arial" charset="0"/>
                <a:ea typeface="Arial" charset="0"/>
                <a:cs typeface="Arial" charset="0"/>
              </a:defRPr>
            </a:lvl5pPr>
            <a:lvl6pPr marL="2378560" indent="-216233" eaLnBrk="0" fontAlgn="base" hangingPunct="0">
              <a:spcBef>
                <a:spcPct val="0"/>
              </a:spcBef>
              <a:spcAft>
                <a:spcPct val="0"/>
              </a:spcAft>
              <a:defRPr>
                <a:solidFill>
                  <a:schemeClr val="tx1"/>
                </a:solidFill>
                <a:latin typeface="Arial" charset="0"/>
                <a:ea typeface="Arial" charset="0"/>
                <a:cs typeface="Arial" charset="0"/>
              </a:defRPr>
            </a:lvl6pPr>
            <a:lvl7pPr marL="2811026" indent="-216233" eaLnBrk="0" fontAlgn="base" hangingPunct="0">
              <a:spcBef>
                <a:spcPct val="0"/>
              </a:spcBef>
              <a:spcAft>
                <a:spcPct val="0"/>
              </a:spcAft>
              <a:defRPr>
                <a:solidFill>
                  <a:schemeClr val="tx1"/>
                </a:solidFill>
                <a:latin typeface="Arial" charset="0"/>
                <a:ea typeface="Arial" charset="0"/>
                <a:cs typeface="Arial" charset="0"/>
              </a:defRPr>
            </a:lvl7pPr>
            <a:lvl8pPr marL="3243491" indent="-216233" eaLnBrk="0" fontAlgn="base" hangingPunct="0">
              <a:spcBef>
                <a:spcPct val="0"/>
              </a:spcBef>
              <a:spcAft>
                <a:spcPct val="0"/>
              </a:spcAft>
              <a:defRPr>
                <a:solidFill>
                  <a:schemeClr val="tx1"/>
                </a:solidFill>
                <a:latin typeface="Arial" charset="0"/>
                <a:ea typeface="Arial" charset="0"/>
                <a:cs typeface="Arial" charset="0"/>
              </a:defRPr>
            </a:lvl8pPr>
            <a:lvl9pPr marL="3675957" indent="-216233"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14C67BE0-84B8-8447-AC73-2232DF3536FE}" type="slidenum">
              <a:rPr lang="en-US">
                <a:solidFill>
                  <a:prstClr val="black"/>
                </a:solidFill>
                <a:latin typeface="Times New Roman" charset="0"/>
              </a:rPr>
              <a:pPr eaLnBrk="1" hangingPunct="1"/>
              <a:t>25</a:t>
            </a:fld>
            <a:endParaRPr lang="en-US">
              <a:solidFill>
                <a:prstClr val="black"/>
              </a:solidFill>
              <a:latin typeface="Times New Roman"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extLst>
      <p:ext uri="{BB962C8B-B14F-4D97-AF65-F5344CB8AC3E}">
        <p14:creationId xmlns:p14="http://schemas.microsoft.com/office/powerpoint/2010/main" val="40643363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ndParaRPr>
          </a:p>
        </p:txBody>
      </p:sp>
      <p:sp>
        <p:nvSpPr>
          <p:cNvPr id="4" name="Footer Placeholder 3"/>
          <p:cNvSpPr>
            <a:spLocks noGrp="1"/>
          </p:cNvSpPr>
          <p:nvPr>
            <p:ph type="ftr" sz="quarter" idx="4"/>
          </p:nvPr>
        </p:nvSpPr>
        <p:spPr/>
        <p:txBody>
          <a:bodyPr/>
          <a:lstStyle>
            <a:lvl1pPr eaLnBrk="0" hangingPunct="0">
              <a:defRPr>
                <a:solidFill>
                  <a:schemeClr val="tx1"/>
                </a:solidFill>
                <a:latin typeface="Arial" charset="0"/>
                <a:ea typeface="ＭＳ Ｐゴシック" charset="0"/>
                <a:cs typeface="Arial" charset="0"/>
              </a:defRPr>
            </a:lvl1pPr>
            <a:lvl2pPr marL="702756" indent="-270291" eaLnBrk="0" hangingPunct="0">
              <a:defRPr>
                <a:solidFill>
                  <a:schemeClr val="tx1"/>
                </a:solidFill>
                <a:latin typeface="Arial" charset="0"/>
                <a:ea typeface="Arial" charset="0"/>
                <a:cs typeface="Arial" charset="0"/>
              </a:defRPr>
            </a:lvl2pPr>
            <a:lvl3pPr marL="1081164" indent="-216233" eaLnBrk="0" hangingPunct="0">
              <a:defRPr>
                <a:solidFill>
                  <a:schemeClr val="tx1"/>
                </a:solidFill>
                <a:latin typeface="Arial" charset="0"/>
                <a:ea typeface="Arial" charset="0"/>
                <a:cs typeface="Arial" charset="0"/>
              </a:defRPr>
            </a:lvl3pPr>
            <a:lvl4pPr marL="1513629" indent="-216233" eaLnBrk="0" hangingPunct="0">
              <a:defRPr>
                <a:solidFill>
                  <a:schemeClr val="tx1"/>
                </a:solidFill>
                <a:latin typeface="Arial" charset="0"/>
                <a:ea typeface="Arial" charset="0"/>
                <a:cs typeface="Arial" charset="0"/>
              </a:defRPr>
            </a:lvl4pPr>
            <a:lvl5pPr marL="1946095" indent="-216233" eaLnBrk="0" hangingPunct="0">
              <a:defRPr>
                <a:solidFill>
                  <a:schemeClr val="tx1"/>
                </a:solidFill>
                <a:latin typeface="Arial" charset="0"/>
                <a:ea typeface="Arial" charset="0"/>
                <a:cs typeface="Arial" charset="0"/>
              </a:defRPr>
            </a:lvl5pPr>
            <a:lvl6pPr marL="2378560" indent="-216233" eaLnBrk="0" fontAlgn="base" hangingPunct="0">
              <a:spcBef>
                <a:spcPct val="0"/>
              </a:spcBef>
              <a:spcAft>
                <a:spcPct val="0"/>
              </a:spcAft>
              <a:defRPr>
                <a:solidFill>
                  <a:schemeClr val="tx1"/>
                </a:solidFill>
                <a:latin typeface="Arial" charset="0"/>
                <a:ea typeface="Arial" charset="0"/>
                <a:cs typeface="Arial" charset="0"/>
              </a:defRPr>
            </a:lvl6pPr>
            <a:lvl7pPr marL="2811026" indent="-216233" eaLnBrk="0" fontAlgn="base" hangingPunct="0">
              <a:spcBef>
                <a:spcPct val="0"/>
              </a:spcBef>
              <a:spcAft>
                <a:spcPct val="0"/>
              </a:spcAft>
              <a:defRPr>
                <a:solidFill>
                  <a:schemeClr val="tx1"/>
                </a:solidFill>
                <a:latin typeface="Arial" charset="0"/>
                <a:ea typeface="Arial" charset="0"/>
                <a:cs typeface="Arial" charset="0"/>
              </a:defRPr>
            </a:lvl7pPr>
            <a:lvl8pPr marL="3243491" indent="-216233" eaLnBrk="0" fontAlgn="base" hangingPunct="0">
              <a:spcBef>
                <a:spcPct val="0"/>
              </a:spcBef>
              <a:spcAft>
                <a:spcPct val="0"/>
              </a:spcAft>
              <a:defRPr>
                <a:solidFill>
                  <a:schemeClr val="tx1"/>
                </a:solidFill>
                <a:latin typeface="Arial" charset="0"/>
                <a:ea typeface="Arial" charset="0"/>
                <a:cs typeface="Arial" charset="0"/>
              </a:defRPr>
            </a:lvl8pPr>
            <a:lvl9pPr marL="3675957" indent="-216233"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solidFill>
                  <a:prstClr val="black"/>
                </a:solidFill>
                <a:latin typeface="Times New Roman" charset="0"/>
              </a:rPr>
              <a:t>© University of California, San Francisco Center of Excellence for Transgender Health</a:t>
            </a:r>
          </a:p>
        </p:txBody>
      </p:sp>
      <p:sp>
        <p:nvSpPr>
          <p:cNvPr id="5" name="Slide Number Placeholder 4"/>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02756" indent="-270291" eaLnBrk="0" hangingPunct="0">
              <a:defRPr>
                <a:solidFill>
                  <a:schemeClr val="tx1"/>
                </a:solidFill>
                <a:latin typeface="Arial" charset="0"/>
                <a:ea typeface="Arial" charset="0"/>
                <a:cs typeface="Arial" charset="0"/>
              </a:defRPr>
            </a:lvl2pPr>
            <a:lvl3pPr marL="1081164" indent="-216233" eaLnBrk="0" hangingPunct="0">
              <a:defRPr>
                <a:solidFill>
                  <a:schemeClr val="tx1"/>
                </a:solidFill>
                <a:latin typeface="Arial" charset="0"/>
                <a:ea typeface="Arial" charset="0"/>
                <a:cs typeface="Arial" charset="0"/>
              </a:defRPr>
            </a:lvl3pPr>
            <a:lvl4pPr marL="1513629" indent="-216233" eaLnBrk="0" hangingPunct="0">
              <a:defRPr>
                <a:solidFill>
                  <a:schemeClr val="tx1"/>
                </a:solidFill>
                <a:latin typeface="Arial" charset="0"/>
                <a:ea typeface="Arial" charset="0"/>
                <a:cs typeface="Arial" charset="0"/>
              </a:defRPr>
            </a:lvl4pPr>
            <a:lvl5pPr marL="1946095" indent="-216233" eaLnBrk="0" hangingPunct="0">
              <a:defRPr>
                <a:solidFill>
                  <a:schemeClr val="tx1"/>
                </a:solidFill>
                <a:latin typeface="Arial" charset="0"/>
                <a:ea typeface="Arial" charset="0"/>
                <a:cs typeface="Arial" charset="0"/>
              </a:defRPr>
            </a:lvl5pPr>
            <a:lvl6pPr marL="2378560" indent="-216233" eaLnBrk="0" fontAlgn="base" hangingPunct="0">
              <a:spcBef>
                <a:spcPct val="0"/>
              </a:spcBef>
              <a:spcAft>
                <a:spcPct val="0"/>
              </a:spcAft>
              <a:defRPr>
                <a:solidFill>
                  <a:schemeClr val="tx1"/>
                </a:solidFill>
                <a:latin typeface="Arial" charset="0"/>
                <a:ea typeface="Arial" charset="0"/>
                <a:cs typeface="Arial" charset="0"/>
              </a:defRPr>
            </a:lvl6pPr>
            <a:lvl7pPr marL="2811026" indent="-216233" eaLnBrk="0" fontAlgn="base" hangingPunct="0">
              <a:spcBef>
                <a:spcPct val="0"/>
              </a:spcBef>
              <a:spcAft>
                <a:spcPct val="0"/>
              </a:spcAft>
              <a:defRPr>
                <a:solidFill>
                  <a:schemeClr val="tx1"/>
                </a:solidFill>
                <a:latin typeface="Arial" charset="0"/>
                <a:ea typeface="Arial" charset="0"/>
                <a:cs typeface="Arial" charset="0"/>
              </a:defRPr>
            </a:lvl7pPr>
            <a:lvl8pPr marL="3243491" indent="-216233" eaLnBrk="0" fontAlgn="base" hangingPunct="0">
              <a:spcBef>
                <a:spcPct val="0"/>
              </a:spcBef>
              <a:spcAft>
                <a:spcPct val="0"/>
              </a:spcAft>
              <a:defRPr>
                <a:solidFill>
                  <a:schemeClr val="tx1"/>
                </a:solidFill>
                <a:latin typeface="Arial" charset="0"/>
                <a:ea typeface="Arial" charset="0"/>
                <a:cs typeface="Arial" charset="0"/>
              </a:defRPr>
            </a:lvl8pPr>
            <a:lvl9pPr marL="3675957" indent="-216233"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AAAD74EB-2309-1146-9322-A61A7F1770C7}" type="slidenum">
              <a:rPr lang="en-US">
                <a:solidFill>
                  <a:prstClr val="black"/>
                </a:solidFill>
                <a:latin typeface="Times New Roman" charset="0"/>
              </a:rPr>
              <a:pPr eaLnBrk="1" hangingPunct="1"/>
              <a:t>26</a:t>
            </a:fld>
            <a:endParaRPr lang="en-US">
              <a:solidFill>
                <a:prstClr val="black"/>
              </a:solidFill>
              <a:latin typeface="Times New Roman" charset="0"/>
            </a:endParaRPr>
          </a:p>
        </p:txBody>
      </p:sp>
    </p:spTree>
    <p:extLst>
      <p:ext uri="{BB962C8B-B14F-4D97-AF65-F5344CB8AC3E}">
        <p14:creationId xmlns:p14="http://schemas.microsoft.com/office/powerpoint/2010/main" val="7334327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Talk about</a:t>
            </a:r>
            <a:r>
              <a:rPr lang="en-US" baseline="0" dirty="0"/>
              <a:t> why trans health</a:t>
            </a:r>
          </a:p>
          <a:p>
            <a:r>
              <a:rPr lang="en-US" baseline="0" dirty="0"/>
              <a:t>Barry will cover local epi and health related outcomes</a:t>
            </a:r>
          </a:p>
        </p:txBody>
      </p:sp>
      <p:sp>
        <p:nvSpPr>
          <p:cNvPr id="4" name="Slide Number Placeholder 3"/>
          <p:cNvSpPr>
            <a:spLocks noGrp="1"/>
          </p:cNvSpPr>
          <p:nvPr>
            <p:ph type="sldNum" sz="quarter" idx="10"/>
          </p:nvPr>
        </p:nvSpPr>
        <p:spPr/>
        <p:txBody>
          <a:bodyPr/>
          <a:lstStyle/>
          <a:p>
            <a:fld id="{2DDB8C4F-FE84-4F16-AAC8-E81C85E3108A}" type="slidenum">
              <a:rPr lang="en-US" smtClean="0"/>
              <a:t>27</a:t>
            </a:fld>
            <a:endParaRPr lang="en-US"/>
          </a:p>
        </p:txBody>
      </p:sp>
    </p:spTree>
    <p:extLst>
      <p:ext uri="{BB962C8B-B14F-4D97-AF65-F5344CB8AC3E}">
        <p14:creationId xmlns:p14="http://schemas.microsoft.com/office/powerpoint/2010/main" val="14140702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64931" eaLnBrk="0" fontAlgn="base" hangingPunct="0">
              <a:spcBef>
                <a:spcPct val="30000"/>
              </a:spcBef>
              <a:spcAft>
                <a:spcPct val="0"/>
              </a:spcAft>
              <a:defRPr/>
            </a:pPr>
            <a:r>
              <a:rPr lang="en-US" sz="1100" dirty="0">
                <a:latin typeface="Times New Roman" pitchFamily="18" charset="0"/>
              </a:rPr>
              <a:t>, </a:t>
            </a:r>
            <a:r>
              <a:rPr lang="en-US" sz="1100" b="1" i="1" dirty="0">
                <a:latin typeface="Times New Roman" pitchFamily="18" charset="0"/>
              </a:rPr>
              <a:t>now that we have a better understanding of HIV risks and rates among transgender individuals, and the social determinants that drive those risks, let’s see how we can improve our level of competency in working with transgender people</a:t>
            </a:r>
            <a:r>
              <a:rPr lang="en-US" sz="1100" dirty="0">
                <a:latin typeface="Times New Roman" pitchFamily="18" charset="0"/>
              </a:rPr>
              <a:t>. </a:t>
            </a:r>
          </a:p>
          <a:p>
            <a:endParaRPr lang="en-US" dirty="0"/>
          </a:p>
        </p:txBody>
      </p:sp>
      <p:sp>
        <p:nvSpPr>
          <p:cNvPr id="4" name="Footer Placeholder 3"/>
          <p:cNvSpPr>
            <a:spLocks noGrp="1"/>
          </p:cNvSpPr>
          <p:nvPr>
            <p:ph type="ftr" sz="quarter" idx="10"/>
          </p:nvPr>
        </p:nvSpPr>
        <p:spPr/>
        <p:txBody>
          <a:bodyPr/>
          <a:lstStyle/>
          <a:p>
            <a:pPr>
              <a:defRPr/>
            </a:pPr>
            <a:r>
              <a:rPr lang="en-US"/>
              <a:t>© University of California, San Francisco Center of Excellence for Transgender Health</a:t>
            </a:r>
          </a:p>
        </p:txBody>
      </p:sp>
      <p:sp>
        <p:nvSpPr>
          <p:cNvPr id="5" name="Slide Number Placeholder 4"/>
          <p:cNvSpPr>
            <a:spLocks noGrp="1"/>
          </p:cNvSpPr>
          <p:nvPr>
            <p:ph type="sldNum" sz="quarter" idx="11"/>
          </p:nvPr>
        </p:nvSpPr>
        <p:spPr/>
        <p:txBody>
          <a:bodyPr/>
          <a:lstStyle/>
          <a:p>
            <a:pPr>
              <a:defRPr/>
            </a:pPr>
            <a:fld id="{115AE6C1-E0DD-437B-9097-77545AFC803F}" type="slidenum">
              <a:rPr lang="en-US" smtClean="0"/>
              <a:pPr>
                <a:defRPr/>
              </a:pPr>
              <a:t>28</a:t>
            </a:fld>
            <a:endParaRPr lang="en-US"/>
          </a:p>
        </p:txBody>
      </p:sp>
    </p:spTree>
    <p:extLst>
      <p:ext uri="{BB962C8B-B14F-4D97-AF65-F5344CB8AC3E}">
        <p14:creationId xmlns:p14="http://schemas.microsoft.com/office/powerpoint/2010/main" val="6826057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9000"/>
          </a:xfrm>
        </p:spPr>
      </p:sp>
      <p:sp>
        <p:nvSpPr>
          <p:cNvPr id="3" name="Notes Placeholder 2"/>
          <p:cNvSpPr>
            <a:spLocks noGrp="1"/>
          </p:cNvSpPr>
          <p:nvPr>
            <p:ph type="body" idx="1"/>
          </p:nvPr>
        </p:nvSpPr>
        <p:spPr/>
        <p:txBody>
          <a:bodyPr>
            <a:normAutofit fontScale="92500" lnSpcReduction="20000"/>
          </a:bodyPr>
          <a:lstStyle/>
          <a:p>
            <a:endParaRPr lang="en-US" dirty="0"/>
          </a:p>
        </p:txBody>
      </p:sp>
      <p:sp>
        <p:nvSpPr>
          <p:cNvPr id="4" name="Slide Number Placeholder 3"/>
          <p:cNvSpPr>
            <a:spLocks noGrp="1"/>
          </p:cNvSpPr>
          <p:nvPr>
            <p:ph type="sldNum" sz="quarter" idx="10"/>
          </p:nvPr>
        </p:nvSpPr>
        <p:spPr/>
        <p:txBody>
          <a:bodyPr/>
          <a:lstStyle/>
          <a:p>
            <a:pPr>
              <a:defRPr/>
            </a:pPr>
            <a:fld id="{115AE6C1-E0DD-437B-9097-77545AFC803F}" type="slidenum">
              <a:rPr lang="en-US" smtClean="0"/>
              <a:pPr>
                <a:defRPr/>
              </a:pPr>
              <a:t>29</a:t>
            </a:fld>
            <a:endParaRPr lang="en-US"/>
          </a:p>
        </p:txBody>
      </p:sp>
      <p:sp>
        <p:nvSpPr>
          <p:cNvPr id="5" name="Footer Placeholder 4"/>
          <p:cNvSpPr>
            <a:spLocks noGrp="1"/>
          </p:cNvSpPr>
          <p:nvPr>
            <p:ph type="ftr" sz="quarter" idx="11"/>
          </p:nvPr>
        </p:nvSpPr>
        <p:spPr/>
        <p:txBody>
          <a:bodyPr/>
          <a:lstStyle/>
          <a:p>
            <a:pPr>
              <a:defRPr/>
            </a:pPr>
            <a:r>
              <a:rPr lang="en-US"/>
              <a:t>© University of California, San Francisco Center of Excellence for Transgender Health</a:t>
            </a:r>
          </a:p>
        </p:txBody>
      </p:sp>
    </p:spTree>
    <p:extLst>
      <p:ext uri="{BB962C8B-B14F-4D97-AF65-F5344CB8AC3E}">
        <p14:creationId xmlns:p14="http://schemas.microsoft.com/office/powerpoint/2010/main" val="13931873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lnSpc>
                <a:spcPct val="90000"/>
              </a:lnSpc>
            </a:pPr>
            <a:endParaRPr lang="en-US" dirty="0">
              <a:latin typeface="Times New Roman" charset="0"/>
            </a:endParaRPr>
          </a:p>
        </p:txBody>
      </p:sp>
      <p:sp>
        <p:nvSpPr>
          <p:cNvPr id="4" name="Footer Placeholder 3"/>
          <p:cNvSpPr>
            <a:spLocks noGrp="1"/>
          </p:cNvSpPr>
          <p:nvPr>
            <p:ph type="ftr" sz="quarter" idx="4"/>
          </p:nvPr>
        </p:nvSpPr>
        <p:spPr/>
        <p:txBody>
          <a:bodyPr/>
          <a:lstStyle>
            <a:lvl1pPr eaLnBrk="0" hangingPunct="0">
              <a:defRPr>
                <a:solidFill>
                  <a:schemeClr val="tx1"/>
                </a:solidFill>
                <a:latin typeface="Arial" charset="0"/>
                <a:ea typeface="ＭＳ Ｐゴシック" charset="0"/>
                <a:cs typeface="Arial" charset="0"/>
              </a:defRPr>
            </a:lvl1pPr>
            <a:lvl2pPr marL="702756" indent="-270291" eaLnBrk="0" hangingPunct="0">
              <a:defRPr>
                <a:solidFill>
                  <a:schemeClr val="tx1"/>
                </a:solidFill>
                <a:latin typeface="Arial" charset="0"/>
                <a:ea typeface="Arial" charset="0"/>
                <a:cs typeface="Arial" charset="0"/>
              </a:defRPr>
            </a:lvl2pPr>
            <a:lvl3pPr marL="1081164" indent="-216233" eaLnBrk="0" hangingPunct="0">
              <a:defRPr>
                <a:solidFill>
                  <a:schemeClr val="tx1"/>
                </a:solidFill>
                <a:latin typeface="Arial" charset="0"/>
                <a:ea typeface="Arial" charset="0"/>
                <a:cs typeface="Arial" charset="0"/>
              </a:defRPr>
            </a:lvl3pPr>
            <a:lvl4pPr marL="1513629" indent="-216233" eaLnBrk="0" hangingPunct="0">
              <a:defRPr>
                <a:solidFill>
                  <a:schemeClr val="tx1"/>
                </a:solidFill>
                <a:latin typeface="Arial" charset="0"/>
                <a:ea typeface="Arial" charset="0"/>
                <a:cs typeface="Arial" charset="0"/>
              </a:defRPr>
            </a:lvl4pPr>
            <a:lvl5pPr marL="1946095" indent="-216233" eaLnBrk="0" hangingPunct="0">
              <a:defRPr>
                <a:solidFill>
                  <a:schemeClr val="tx1"/>
                </a:solidFill>
                <a:latin typeface="Arial" charset="0"/>
                <a:ea typeface="Arial" charset="0"/>
                <a:cs typeface="Arial" charset="0"/>
              </a:defRPr>
            </a:lvl5pPr>
            <a:lvl6pPr marL="2378560" indent="-216233" eaLnBrk="0" fontAlgn="base" hangingPunct="0">
              <a:spcBef>
                <a:spcPct val="0"/>
              </a:spcBef>
              <a:spcAft>
                <a:spcPct val="0"/>
              </a:spcAft>
              <a:defRPr>
                <a:solidFill>
                  <a:schemeClr val="tx1"/>
                </a:solidFill>
                <a:latin typeface="Arial" charset="0"/>
                <a:ea typeface="Arial" charset="0"/>
                <a:cs typeface="Arial" charset="0"/>
              </a:defRPr>
            </a:lvl6pPr>
            <a:lvl7pPr marL="2811026" indent="-216233" eaLnBrk="0" fontAlgn="base" hangingPunct="0">
              <a:spcBef>
                <a:spcPct val="0"/>
              </a:spcBef>
              <a:spcAft>
                <a:spcPct val="0"/>
              </a:spcAft>
              <a:defRPr>
                <a:solidFill>
                  <a:schemeClr val="tx1"/>
                </a:solidFill>
                <a:latin typeface="Arial" charset="0"/>
                <a:ea typeface="Arial" charset="0"/>
                <a:cs typeface="Arial" charset="0"/>
              </a:defRPr>
            </a:lvl7pPr>
            <a:lvl8pPr marL="3243491" indent="-216233" eaLnBrk="0" fontAlgn="base" hangingPunct="0">
              <a:spcBef>
                <a:spcPct val="0"/>
              </a:spcBef>
              <a:spcAft>
                <a:spcPct val="0"/>
              </a:spcAft>
              <a:defRPr>
                <a:solidFill>
                  <a:schemeClr val="tx1"/>
                </a:solidFill>
                <a:latin typeface="Arial" charset="0"/>
                <a:ea typeface="Arial" charset="0"/>
                <a:cs typeface="Arial" charset="0"/>
              </a:defRPr>
            </a:lvl8pPr>
            <a:lvl9pPr marL="3675957" indent="-216233"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atin typeface="Times New Roman" charset="0"/>
              </a:rPr>
              <a:t>© University of California, San Francisco Center of Excellence for Transgender Health</a:t>
            </a:r>
          </a:p>
        </p:txBody>
      </p:sp>
      <p:sp>
        <p:nvSpPr>
          <p:cNvPr id="5" name="Slide Number Placeholder 4"/>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02756" indent="-270291" eaLnBrk="0" hangingPunct="0">
              <a:defRPr>
                <a:solidFill>
                  <a:schemeClr val="tx1"/>
                </a:solidFill>
                <a:latin typeface="Arial" charset="0"/>
                <a:ea typeface="Arial" charset="0"/>
                <a:cs typeface="Arial" charset="0"/>
              </a:defRPr>
            </a:lvl2pPr>
            <a:lvl3pPr marL="1081164" indent="-216233" eaLnBrk="0" hangingPunct="0">
              <a:defRPr>
                <a:solidFill>
                  <a:schemeClr val="tx1"/>
                </a:solidFill>
                <a:latin typeface="Arial" charset="0"/>
                <a:ea typeface="Arial" charset="0"/>
                <a:cs typeface="Arial" charset="0"/>
              </a:defRPr>
            </a:lvl3pPr>
            <a:lvl4pPr marL="1513629" indent="-216233" eaLnBrk="0" hangingPunct="0">
              <a:defRPr>
                <a:solidFill>
                  <a:schemeClr val="tx1"/>
                </a:solidFill>
                <a:latin typeface="Arial" charset="0"/>
                <a:ea typeface="Arial" charset="0"/>
                <a:cs typeface="Arial" charset="0"/>
              </a:defRPr>
            </a:lvl4pPr>
            <a:lvl5pPr marL="1946095" indent="-216233" eaLnBrk="0" hangingPunct="0">
              <a:defRPr>
                <a:solidFill>
                  <a:schemeClr val="tx1"/>
                </a:solidFill>
                <a:latin typeface="Arial" charset="0"/>
                <a:ea typeface="Arial" charset="0"/>
                <a:cs typeface="Arial" charset="0"/>
              </a:defRPr>
            </a:lvl5pPr>
            <a:lvl6pPr marL="2378560" indent="-216233" eaLnBrk="0" fontAlgn="base" hangingPunct="0">
              <a:spcBef>
                <a:spcPct val="0"/>
              </a:spcBef>
              <a:spcAft>
                <a:spcPct val="0"/>
              </a:spcAft>
              <a:defRPr>
                <a:solidFill>
                  <a:schemeClr val="tx1"/>
                </a:solidFill>
                <a:latin typeface="Arial" charset="0"/>
                <a:ea typeface="Arial" charset="0"/>
                <a:cs typeface="Arial" charset="0"/>
              </a:defRPr>
            </a:lvl6pPr>
            <a:lvl7pPr marL="2811026" indent="-216233" eaLnBrk="0" fontAlgn="base" hangingPunct="0">
              <a:spcBef>
                <a:spcPct val="0"/>
              </a:spcBef>
              <a:spcAft>
                <a:spcPct val="0"/>
              </a:spcAft>
              <a:defRPr>
                <a:solidFill>
                  <a:schemeClr val="tx1"/>
                </a:solidFill>
                <a:latin typeface="Arial" charset="0"/>
                <a:ea typeface="Arial" charset="0"/>
                <a:cs typeface="Arial" charset="0"/>
              </a:defRPr>
            </a:lvl7pPr>
            <a:lvl8pPr marL="3243491" indent="-216233" eaLnBrk="0" fontAlgn="base" hangingPunct="0">
              <a:spcBef>
                <a:spcPct val="0"/>
              </a:spcBef>
              <a:spcAft>
                <a:spcPct val="0"/>
              </a:spcAft>
              <a:defRPr>
                <a:solidFill>
                  <a:schemeClr val="tx1"/>
                </a:solidFill>
                <a:latin typeface="Arial" charset="0"/>
                <a:ea typeface="Arial" charset="0"/>
                <a:cs typeface="Arial" charset="0"/>
              </a:defRPr>
            </a:lvl8pPr>
            <a:lvl9pPr marL="3675957" indent="-216233"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335C5250-A0CB-EF40-9760-55406D6D9ACA}" type="slidenum">
              <a:rPr lang="en-US">
                <a:latin typeface="Times New Roman" charset="0"/>
              </a:rPr>
              <a:pPr eaLnBrk="1" hangingPunct="1"/>
              <a:t>33</a:t>
            </a:fld>
            <a:endParaRPr lang="en-US">
              <a:latin typeface="Times New Roman" charset="0"/>
            </a:endParaRPr>
          </a:p>
        </p:txBody>
      </p:sp>
    </p:spTree>
    <p:extLst>
      <p:ext uri="{BB962C8B-B14F-4D97-AF65-F5344CB8AC3E}">
        <p14:creationId xmlns:p14="http://schemas.microsoft.com/office/powerpoint/2010/main" val="249860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Verdana" charset="0"/>
                <a:ea typeface="ＭＳ Ｐゴシック" charset="0"/>
              </a:defRPr>
            </a:lvl1pPr>
            <a:lvl2pPr marL="742883" indent="-285724">
              <a:defRPr>
                <a:solidFill>
                  <a:schemeClr val="tx1"/>
                </a:solidFill>
                <a:latin typeface="Verdana" charset="0"/>
                <a:ea typeface="ＭＳ Ｐゴシック" charset="0"/>
              </a:defRPr>
            </a:lvl2pPr>
            <a:lvl3pPr marL="1142898" indent="-228580">
              <a:defRPr>
                <a:solidFill>
                  <a:schemeClr val="tx1"/>
                </a:solidFill>
                <a:latin typeface="Verdana" charset="0"/>
                <a:ea typeface="ＭＳ Ｐゴシック" charset="0"/>
              </a:defRPr>
            </a:lvl3pPr>
            <a:lvl4pPr marL="1600057" indent="-228580">
              <a:defRPr>
                <a:solidFill>
                  <a:schemeClr val="tx1"/>
                </a:solidFill>
                <a:latin typeface="Verdana" charset="0"/>
                <a:ea typeface="ＭＳ Ｐゴシック" charset="0"/>
              </a:defRPr>
            </a:lvl4pPr>
            <a:lvl5pPr marL="2057217" indent="-228580">
              <a:defRPr>
                <a:solidFill>
                  <a:schemeClr val="tx1"/>
                </a:solidFill>
                <a:latin typeface="Verdana" charset="0"/>
                <a:ea typeface="ＭＳ Ｐゴシック" charset="0"/>
              </a:defRPr>
            </a:lvl5pPr>
            <a:lvl6pPr marL="2514376" indent="-228580" eaLnBrk="0" fontAlgn="base" hangingPunct="0">
              <a:spcBef>
                <a:spcPct val="0"/>
              </a:spcBef>
              <a:spcAft>
                <a:spcPct val="0"/>
              </a:spcAft>
              <a:defRPr>
                <a:solidFill>
                  <a:schemeClr val="tx1"/>
                </a:solidFill>
                <a:latin typeface="Verdana" charset="0"/>
                <a:ea typeface="ＭＳ Ｐゴシック" charset="0"/>
              </a:defRPr>
            </a:lvl6pPr>
            <a:lvl7pPr marL="2971535" indent="-228580" eaLnBrk="0" fontAlgn="base" hangingPunct="0">
              <a:spcBef>
                <a:spcPct val="0"/>
              </a:spcBef>
              <a:spcAft>
                <a:spcPct val="0"/>
              </a:spcAft>
              <a:defRPr>
                <a:solidFill>
                  <a:schemeClr val="tx1"/>
                </a:solidFill>
                <a:latin typeface="Verdana" charset="0"/>
                <a:ea typeface="ＭＳ Ｐゴシック" charset="0"/>
              </a:defRPr>
            </a:lvl7pPr>
            <a:lvl8pPr marL="3428695" indent="-228580" eaLnBrk="0" fontAlgn="base" hangingPunct="0">
              <a:spcBef>
                <a:spcPct val="0"/>
              </a:spcBef>
              <a:spcAft>
                <a:spcPct val="0"/>
              </a:spcAft>
              <a:defRPr>
                <a:solidFill>
                  <a:schemeClr val="tx1"/>
                </a:solidFill>
                <a:latin typeface="Verdana" charset="0"/>
                <a:ea typeface="ＭＳ Ｐゴシック" charset="0"/>
              </a:defRPr>
            </a:lvl8pPr>
            <a:lvl9pPr marL="3885854" indent="-228580" eaLnBrk="0" fontAlgn="base" hangingPunct="0">
              <a:spcBef>
                <a:spcPct val="0"/>
              </a:spcBef>
              <a:spcAft>
                <a:spcPct val="0"/>
              </a:spcAft>
              <a:defRPr>
                <a:solidFill>
                  <a:schemeClr val="tx1"/>
                </a:solidFill>
                <a:latin typeface="Verdana" charset="0"/>
                <a:ea typeface="ＭＳ Ｐゴシック" charset="0"/>
              </a:defRPr>
            </a:lvl9pPr>
          </a:lstStyle>
          <a:p>
            <a:fld id="{645FA98D-A464-0940-A1EB-76955A2F44A2}" type="slidenum">
              <a:rPr lang="en-US">
                <a:latin typeface="Arial" charset="0"/>
              </a:rPr>
              <a:pPr/>
              <a:t>35</a:t>
            </a:fld>
            <a:endParaRPr lang="en-US">
              <a:latin typeface="Arial"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US"/>
          </a:p>
        </p:txBody>
      </p:sp>
    </p:spTree>
    <p:extLst>
      <p:ext uri="{BB962C8B-B14F-4D97-AF65-F5344CB8AC3E}">
        <p14:creationId xmlns:p14="http://schemas.microsoft.com/office/powerpoint/2010/main" val="3683046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1144588" y="685800"/>
            <a:ext cx="4570412" cy="3429000"/>
          </a:xfrm>
          <a:ln/>
        </p:spPr>
      </p:sp>
      <p:sp>
        <p:nvSpPr>
          <p:cNvPr id="26627" name="Notes Placeholder 2"/>
          <p:cNvSpPr>
            <a:spLocks noGrp="1"/>
          </p:cNvSpPr>
          <p:nvPr>
            <p:ph type="body" idx="1"/>
          </p:nvPr>
        </p:nvSpPr>
        <p:spPr>
          <a:noFill/>
          <a:ln/>
        </p:spPr>
        <p:txBody>
          <a:bodyPr/>
          <a:lstStyle/>
          <a:p>
            <a:r>
              <a:rPr lang="en-US" dirty="0">
                <a:latin typeface="Times New Roman" charset="0"/>
              </a:rPr>
              <a:t>Title Slide plus content</a:t>
            </a:r>
          </a:p>
          <a:p>
            <a:r>
              <a:rPr lang="en-US" dirty="0">
                <a:latin typeface="Times New Roman" charset="0"/>
              </a:rPr>
              <a:t>CoE Overview</a:t>
            </a:r>
          </a:p>
          <a:p>
            <a:r>
              <a:rPr lang="en-US" dirty="0">
                <a:latin typeface="Times New Roman" charset="0"/>
              </a:rPr>
              <a:t>JoAnne Keatley Director and Co-Principal Investigator</a:t>
            </a:r>
          </a:p>
        </p:txBody>
      </p:sp>
      <p:sp>
        <p:nvSpPr>
          <p:cNvPr id="4" name="Slide Number Placeholder 3"/>
          <p:cNvSpPr>
            <a:spLocks noGrp="1"/>
          </p:cNvSpPr>
          <p:nvPr>
            <p:ph type="sldNum" sz="quarter" idx="5"/>
          </p:nvPr>
        </p:nvSpPr>
        <p:spPr/>
        <p:txBody>
          <a:bodyPr/>
          <a:lstStyle/>
          <a:p>
            <a:pPr>
              <a:defRPr/>
            </a:pPr>
            <a:fld id="{7AC3F792-D1ED-4996-AA31-12B0595833E4}" type="slidenum">
              <a:rPr lang="en-US" smtClean="0"/>
              <a:pPr>
                <a:defRPr/>
              </a:pPr>
              <a:t>13</a:t>
            </a:fld>
            <a:endParaRPr lang="en-US"/>
          </a:p>
        </p:txBody>
      </p:sp>
      <p:sp>
        <p:nvSpPr>
          <p:cNvPr id="5" name="Footer Placeholder 4"/>
          <p:cNvSpPr>
            <a:spLocks noGrp="1"/>
          </p:cNvSpPr>
          <p:nvPr>
            <p:ph type="ftr" sz="quarter" idx="10"/>
          </p:nvPr>
        </p:nvSpPr>
        <p:spPr/>
        <p:txBody>
          <a:bodyPr/>
          <a:lstStyle/>
          <a:p>
            <a:pPr>
              <a:defRPr/>
            </a:pPr>
            <a:r>
              <a:rPr lang="en-US"/>
              <a:t>© University of California, San Francisco Center of Excellence for Transgender Health</a:t>
            </a:r>
          </a:p>
        </p:txBody>
      </p:sp>
    </p:spTree>
    <p:extLst>
      <p:ext uri="{BB962C8B-B14F-4D97-AF65-F5344CB8AC3E}">
        <p14:creationId xmlns:p14="http://schemas.microsoft.com/office/powerpoint/2010/main" val="39624618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xfrm>
            <a:off x="1144588" y="685800"/>
            <a:ext cx="4570412" cy="3429000"/>
          </a:xfrm>
          <a:ln/>
        </p:spPr>
      </p:sp>
      <p:sp>
        <p:nvSpPr>
          <p:cNvPr id="31747" name="Notes Placeholder 2"/>
          <p:cNvSpPr>
            <a:spLocks noGrp="1"/>
          </p:cNvSpPr>
          <p:nvPr>
            <p:ph type="body" idx="1"/>
          </p:nvPr>
        </p:nvSpPr>
        <p:spPr>
          <a:noFill/>
          <a:ln/>
        </p:spPr>
        <p:txBody>
          <a:bodyPr/>
          <a:lstStyle/>
          <a:p>
            <a:r>
              <a:rPr lang="en-US" dirty="0">
                <a:latin typeface="Times New Roman" charset="0"/>
              </a:rPr>
              <a:t>The last page always has our website and </a:t>
            </a:r>
            <a:r>
              <a:rPr lang="en-US" dirty="0" err="1">
                <a:latin typeface="Times New Roman" charset="0"/>
              </a:rPr>
              <a:t>facebook</a:t>
            </a:r>
            <a:r>
              <a:rPr lang="en-US" dirty="0">
                <a:latin typeface="Times New Roman" charset="0"/>
              </a:rPr>
              <a:t> page</a:t>
            </a:r>
          </a:p>
        </p:txBody>
      </p:sp>
      <p:sp>
        <p:nvSpPr>
          <p:cNvPr id="4" name="Slide Number Placeholder 3"/>
          <p:cNvSpPr>
            <a:spLocks noGrp="1"/>
          </p:cNvSpPr>
          <p:nvPr>
            <p:ph type="sldNum" sz="quarter" idx="5"/>
          </p:nvPr>
        </p:nvSpPr>
        <p:spPr/>
        <p:txBody>
          <a:bodyPr/>
          <a:lstStyle/>
          <a:p>
            <a:pPr>
              <a:defRPr/>
            </a:pPr>
            <a:fld id="{5ABA5952-9273-4620-87AE-D277931D4E3C}" type="slidenum">
              <a:rPr lang="en-US">
                <a:solidFill>
                  <a:prstClr val="black"/>
                </a:solidFill>
              </a:rPr>
              <a:pPr>
                <a:defRPr/>
              </a:pPr>
              <a:t>37</a:t>
            </a:fld>
            <a:endParaRPr lang="en-US">
              <a:solidFill>
                <a:prstClr val="black"/>
              </a:solidFill>
            </a:endParaRPr>
          </a:p>
        </p:txBody>
      </p:sp>
      <p:sp>
        <p:nvSpPr>
          <p:cNvPr id="5" name="Footer Placeholder 4"/>
          <p:cNvSpPr>
            <a:spLocks noGrp="1"/>
          </p:cNvSpPr>
          <p:nvPr>
            <p:ph type="ftr" sz="quarter" idx="10"/>
          </p:nvPr>
        </p:nvSpPr>
        <p:spPr/>
        <p:txBody>
          <a:bodyPr/>
          <a:lstStyle/>
          <a:p>
            <a:pPr>
              <a:defRPr/>
            </a:pPr>
            <a:r>
              <a:rPr lang="en-US"/>
              <a:t>© University of California, San Francisco Center of Excellence for Transgender Health</a:t>
            </a:r>
          </a:p>
        </p:txBody>
      </p:sp>
    </p:spTree>
    <p:extLst>
      <p:ext uri="{BB962C8B-B14F-4D97-AF65-F5344CB8AC3E}">
        <p14:creationId xmlns:p14="http://schemas.microsoft.com/office/powerpoint/2010/main" val="13990856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29441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29441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400" dirty="0">
              <a:latin typeface="+mj-lt"/>
              <a:ea typeface="+mj-ea"/>
              <a:cs typeface="+mj-cs"/>
              <a:sym typeface="Avenir Roman"/>
            </a:endParaRPr>
          </a:p>
          <a:p>
            <a:r>
              <a:rPr lang="en-US" sz="2400" dirty="0">
                <a:latin typeface="+mj-lt"/>
                <a:ea typeface="+mj-ea"/>
                <a:cs typeface="+mj-cs"/>
                <a:sym typeface="Avenir Roman"/>
              </a:rPr>
              <a:t> </a:t>
            </a:r>
          </a:p>
          <a:p>
            <a:r>
              <a:rPr lang="en-US" sz="2400" dirty="0">
                <a:latin typeface="+mj-lt"/>
                <a:ea typeface="+mj-ea"/>
                <a:cs typeface="+mj-cs"/>
                <a:sym typeface="Avenir Roman"/>
              </a:rPr>
              <a:t>The Joint Commission. ADVANCING EFFECTIVE COMMUNICATION, CULTURAL COMPETENCE, AND PATIENT- AND FAMILY-CENTERED CARE FOR THE LESBIAN, GAY, BISEXUAL, AND TRANSGENDER (LGBT) COMMUNITY: A FIELD GUIDE (2011).</a:t>
            </a:r>
          </a:p>
          <a:p>
            <a:endParaRPr lang="en-US" sz="2400" dirty="0">
              <a:latin typeface="+mj-lt"/>
              <a:ea typeface="+mj-ea"/>
              <a:cs typeface="+mj-cs"/>
              <a:sym typeface="Avenir Roman"/>
            </a:endParaRPr>
          </a:p>
          <a:p>
            <a:r>
              <a:rPr lang="en-US" sz="2400" dirty="0">
                <a:latin typeface="+mj-lt"/>
                <a:ea typeface="+mj-ea"/>
                <a:cs typeface="+mj-cs"/>
                <a:sym typeface="Avenir Roman"/>
              </a:rPr>
              <a:t>American Association of Medical Schools. IMPLEMENTING CURRICULAR AND INSTITUTIONAL CLIMATE CHANGES TO IMPROVE HEALTH CARE FOR INDIVIDUALS WHO ARE LGBT, GENDER NONCONFORMING, OR BORN WITH DSD: A RESOURCE FOR MEDICAL EDUCATORS (2014). </a:t>
            </a:r>
          </a:p>
        </p:txBody>
      </p:sp>
    </p:spTree>
    <p:extLst>
      <p:ext uri="{BB962C8B-B14F-4D97-AF65-F5344CB8AC3E}">
        <p14:creationId xmlns:p14="http://schemas.microsoft.com/office/powerpoint/2010/main" val="4129441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028549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29441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892031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t>While LGBT people as a whole are insured at lower percentages than the overall American population, transgender individuals are uninsured and underinsured to an ever greater extent and frequently are denied coverage and access to quality care specifically because of their transgender status. </a:t>
            </a:r>
            <a:br>
              <a:rPr lang="en-US"/>
            </a:br>
            <a:r>
              <a:rPr lang="en-US"/>
              <a:t>(http://www.iom.edu/Reports/2011/The-Health-of-Lesbian-Gay-Bisexual-and-Transgender-People.aspx)</a:t>
            </a:r>
            <a:br>
              <a:rPr lang="en-US"/>
            </a:br>
            <a:r>
              <a:rPr lang="en-US"/>
              <a:t>(http://transgenderlawcenter.org/issues/health/transgender-health-and-the-law-identifying-and-fighting-health-care-discrimination)</a:t>
            </a:r>
            <a:br>
              <a:rPr lang="en-US"/>
            </a:br>
            <a:r>
              <a:rPr lang="en-US"/>
              <a:t>*link from the HHS is incorrect*</a:t>
            </a:r>
          </a:p>
          <a:p>
            <a:endParaRPr lang="en-US"/>
          </a:p>
          <a:p>
            <a:r>
              <a:rPr lang="en-US"/>
              <a:t>*should I add what the third bullet means in this slide</a:t>
            </a:r>
            <a:r>
              <a:rPr lang="ja-JP" altLang="en-US"/>
              <a:t>’</a:t>
            </a:r>
            <a:r>
              <a:rPr lang="en-US" altLang="ja-JP"/>
              <a:t>s notes?</a:t>
            </a:r>
          </a:p>
          <a:p>
            <a:endParaRPr lang="en-US"/>
          </a:p>
          <a:p>
            <a:r>
              <a:rPr lang="en-US"/>
              <a:t>Will go into further detail on the following slides </a:t>
            </a:r>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cs typeface="Arial" charset="0"/>
              </a:defRPr>
            </a:lvl1pPr>
            <a:lvl2pPr marL="742950" indent="-285750">
              <a:defRPr sz="1200">
                <a:solidFill>
                  <a:schemeClr val="tx1"/>
                </a:solidFill>
                <a:latin typeface="Arial" charset="0"/>
                <a:ea typeface="Arial" charset="0"/>
                <a:cs typeface="Arial" charset="0"/>
              </a:defRPr>
            </a:lvl2pPr>
            <a:lvl3pPr marL="1143000" indent="-228600">
              <a:defRPr sz="1200">
                <a:solidFill>
                  <a:schemeClr val="tx1"/>
                </a:solidFill>
                <a:latin typeface="Arial" charset="0"/>
                <a:ea typeface="Arial" charset="0"/>
                <a:cs typeface="Arial" charset="0"/>
              </a:defRPr>
            </a:lvl3pPr>
            <a:lvl4pPr marL="1600200" indent="-228600">
              <a:defRPr sz="1200">
                <a:solidFill>
                  <a:schemeClr val="tx1"/>
                </a:solidFill>
                <a:latin typeface="Arial" charset="0"/>
                <a:ea typeface="Arial" charset="0"/>
                <a:cs typeface="Arial" charset="0"/>
              </a:defRPr>
            </a:lvl4pPr>
            <a:lvl5pPr marL="2057400" indent="-228600">
              <a:defRPr sz="12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Arial" charset="0"/>
                <a:cs typeface="Arial" charset="0"/>
              </a:defRPr>
            </a:lvl9pPr>
          </a:lstStyle>
          <a:p>
            <a:fld id="{17E80C0D-35D0-4548-BEC8-B57C6CB582AD}" type="slidenum">
              <a:rPr lang="en-US"/>
              <a:pPr/>
              <a:t>55</a:t>
            </a:fld>
            <a:endParaRPr lang="en-US"/>
          </a:p>
        </p:txBody>
      </p:sp>
    </p:spTree>
    <p:extLst>
      <p:ext uri="{BB962C8B-B14F-4D97-AF65-F5344CB8AC3E}">
        <p14:creationId xmlns:p14="http://schemas.microsoft.com/office/powerpoint/2010/main" val="41687395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a:t>Barriers to care: concerns about one</a:t>
            </a:r>
            <a:r>
              <a:rPr lang="ja-JP" altLang="en-US" b="1"/>
              <a:t>’</a:t>
            </a:r>
            <a:r>
              <a:rPr lang="en-US" altLang="ja-JP" b="1"/>
              <a:t>s ability to obtain needed care (as a TGNC person). </a:t>
            </a:r>
          </a:p>
          <a:p>
            <a:r>
              <a:rPr lang="en-US"/>
              <a:t>Barriers to care can lead to a reluctance to seek care, and as a result, poorer health outcomes. </a:t>
            </a:r>
          </a:p>
          <a:p>
            <a:r>
              <a:rPr lang="en-US"/>
              <a:t>More than other groups, TGNC respondents experience alienation from the health care system. Nearly 90% of the TGNC respondents experienced one or more barriers to care.</a:t>
            </a:r>
          </a:p>
          <a:p>
            <a:endParaRPr lang="en-US" b="1"/>
          </a:p>
          <a:p>
            <a:r>
              <a:rPr lang="en-US" b="1"/>
              <a:t>First Bullet</a:t>
            </a:r>
            <a:r>
              <a:rPr lang="en-US"/>
              <a:t>: From When Health Care Isn</a:t>
            </a:r>
            <a:r>
              <a:rPr lang="ja-JP" altLang="en-US"/>
              <a:t>’</a:t>
            </a:r>
            <a:r>
              <a:rPr lang="en-US" altLang="ja-JP"/>
              <a:t>t Caring, 7% of the TGNC community have no income at all, 25% have an annual household income of under $20,000, 16% are uninsured or underinsured, over 9% use the emergency room as their usual source of care or have no usual source of care; 11% use public clinics; 9% use LGBT-specific clinics; 59% use private doctors</a:t>
            </a:r>
          </a:p>
          <a:p>
            <a:endParaRPr lang="en-US"/>
          </a:p>
          <a:p>
            <a:r>
              <a:rPr lang="en-US" b="1"/>
              <a:t>Second bullet</a:t>
            </a:r>
            <a:r>
              <a:rPr lang="en-US"/>
              <a:t>: 89% are concerned that there are not enough health care professionals who are adequately trained to care for TGNC people. 73% believe that will be treated differently by health care professionals because of their gender identity or expression. 52% are concerned about being refused services. </a:t>
            </a:r>
          </a:p>
          <a:p>
            <a:endParaRPr lang="en-US"/>
          </a:p>
          <a:p>
            <a:r>
              <a:rPr lang="en-US" b="1"/>
              <a:t>Third bullet</a:t>
            </a:r>
            <a:r>
              <a:rPr lang="en-US"/>
              <a:t>: 51% believe that there are not enough mental health support groups and 59 percent believe that there are not enough substance abuse providers with specific knowledge of transgender issues</a:t>
            </a:r>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cs typeface="Arial" charset="0"/>
              </a:defRPr>
            </a:lvl1pPr>
            <a:lvl2pPr marL="742950" indent="-285750">
              <a:defRPr sz="1200">
                <a:solidFill>
                  <a:schemeClr val="tx1"/>
                </a:solidFill>
                <a:latin typeface="Arial" charset="0"/>
                <a:ea typeface="Arial" charset="0"/>
                <a:cs typeface="Arial" charset="0"/>
              </a:defRPr>
            </a:lvl2pPr>
            <a:lvl3pPr marL="1143000" indent="-228600">
              <a:defRPr sz="1200">
                <a:solidFill>
                  <a:schemeClr val="tx1"/>
                </a:solidFill>
                <a:latin typeface="Arial" charset="0"/>
                <a:ea typeface="Arial" charset="0"/>
                <a:cs typeface="Arial" charset="0"/>
              </a:defRPr>
            </a:lvl3pPr>
            <a:lvl4pPr marL="1600200" indent="-228600">
              <a:defRPr sz="1200">
                <a:solidFill>
                  <a:schemeClr val="tx1"/>
                </a:solidFill>
                <a:latin typeface="Arial" charset="0"/>
                <a:ea typeface="Arial" charset="0"/>
                <a:cs typeface="Arial" charset="0"/>
              </a:defRPr>
            </a:lvl4pPr>
            <a:lvl5pPr marL="2057400" indent="-228600">
              <a:defRPr sz="12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Arial" charset="0"/>
                <a:cs typeface="Arial" charset="0"/>
              </a:defRPr>
            </a:lvl9pPr>
          </a:lstStyle>
          <a:p>
            <a:fld id="{D561CBB9-E550-9645-B442-4C80F969E60D}" type="slidenum">
              <a:rPr lang="en-US"/>
              <a:pPr/>
              <a:t>56</a:t>
            </a:fld>
            <a:endParaRPr lang="en-US"/>
          </a:p>
        </p:txBody>
      </p:sp>
    </p:spTree>
    <p:extLst>
      <p:ext uri="{BB962C8B-B14F-4D97-AF65-F5344CB8AC3E}">
        <p14:creationId xmlns:p14="http://schemas.microsoft.com/office/powerpoint/2010/main" val="28910817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a:p>
            <a:r>
              <a:rPr lang="en-US" b="1"/>
              <a:t>First bullet: </a:t>
            </a:r>
            <a:r>
              <a:rPr lang="en-US"/>
              <a:t>Lambda Legal</a:t>
            </a:r>
            <a:r>
              <a:rPr lang="ja-JP" altLang="en-US"/>
              <a:t>’</a:t>
            </a:r>
            <a:r>
              <a:rPr lang="en-US" altLang="ja-JP"/>
              <a:t>s 2009 survey, When Health Care Isn</a:t>
            </a:r>
            <a:r>
              <a:rPr lang="ja-JP" altLang="en-US"/>
              <a:t>’</a:t>
            </a:r>
            <a:r>
              <a:rPr lang="en-US" altLang="ja-JP"/>
              <a:t>t Caring, was the first survey to examine experiences with refusal of care and barriers to health care access among LGBT and HIV communities on a national scale. 617 people identified as TGNC. </a:t>
            </a:r>
          </a:p>
          <a:p>
            <a:r>
              <a:rPr lang="en-US" b="1"/>
              <a:t>Examples include </a:t>
            </a:r>
            <a:r>
              <a:rPr lang="en-US"/>
              <a:t>being refused care (27%), being subject to harsh or abusive language by health care providers (nearly 21%), experiencing the refusal of providers to touch them, or the use of excessive precautions during treatment (over 15%), being blamed for the medical problem for which they sought care (20%), or being subjected to physically rough or abusive treatment by providers (almost 8%). 57% had been refused specific transgender health services, 21% were denied needed sexual health services, 15% were denied needed fertility services, </a:t>
            </a:r>
          </a:p>
          <a:p>
            <a:endParaRPr lang="en-US" b="1"/>
          </a:p>
          <a:p>
            <a:endParaRPr lang="en-US" b="1"/>
          </a:p>
          <a:p>
            <a:r>
              <a:rPr lang="en-US" b="1"/>
              <a:t>Second bullet: </a:t>
            </a:r>
            <a:r>
              <a:rPr lang="en-US"/>
              <a:t>The National Transgender Discrimination Survey (the NTDS) of 2011 also revealed widespread disparities in transgender health care. Of over 6,000 transgender individuals who responded, 19 percent reported having been refused health care due to their transgender or gender non-conforming status. In addition, 28 percent had postponed necessary health care when sick or injured and 33 percent had delayed or not sought preventive care because of prior health care discrimination based on their transgender status</a:t>
            </a:r>
          </a:p>
          <a:p>
            <a:endParaRPr lang="en-US"/>
          </a:p>
          <a:p>
            <a:r>
              <a:rPr lang="en-US" b="1"/>
              <a:t>Third bullet: </a:t>
            </a:r>
            <a:r>
              <a:rPr lang="en-US"/>
              <a:t>Even when health care is not refused, the biased behavior toward transgender people by hospital staff – including physicians, nurses, allied health professionals, admitting and registration personnel, and security officers – creates a negative experience that discourages future care seeking. As reported in the community surveys, such behavior too often has included: </a:t>
            </a:r>
          </a:p>
          <a:p>
            <a:r>
              <a:rPr lang="en-US"/>
              <a:t>• Laughter, pointing, joking, taunting, mockery, slurs, and a wide variety of negative comments; </a:t>
            </a:r>
          </a:p>
          <a:p>
            <a:r>
              <a:rPr lang="en-US"/>
              <a:t>• Violations of confidentiality, regardless of HIPAA; </a:t>
            </a:r>
          </a:p>
          <a:p>
            <a:r>
              <a:rPr lang="en-US"/>
              <a:t>• Use of improper names and/or pronouns for patients; </a:t>
            </a:r>
          </a:p>
          <a:p>
            <a:r>
              <a:rPr lang="en-US"/>
              <a:t>• Exceptionally long waits for care; </a:t>
            </a:r>
          </a:p>
          <a:p>
            <a:r>
              <a:rPr lang="en-US"/>
              <a:t>• Inappropriate questions and/or exams, including needless viewing of genitals; </a:t>
            </a:r>
          </a:p>
          <a:p>
            <a:r>
              <a:rPr lang="en-US"/>
              <a:t>• Prohibitions of restroom use; </a:t>
            </a:r>
          </a:p>
          <a:p>
            <a:r>
              <a:rPr lang="en-US"/>
              <a:t>• Inappropriate room assignments; </a:t>
            </a:r>
          </a:p>
          <a:p>
            <a:r>
              <a:rPr lang="en-US"/>
              <a:t>• Malpractice and even physical assault.</a:t>
            </a:r>
          </a:p>
          <a:p>
            <a:endParaRPr lang="en-US"/>
          </a:p>
          <a:p>
            <a:r>
              <a:rPr lang="en-US"/>
              <a:t>Fourth bullet: Discrimination by individual practitioners is more than a matter of requesting different care providers; it can be a matter of life and death. </a:t>
            </a:r>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cs typeface="Arial" charset="0"/>
              </a:defRPr>
            </a:lvl1pPr>
            <a:lvl2pPr marL="742950" indent="-285750">
              <a:defRPr sz="1200">
                <a:solidFill>
                  <a:schemeClr val="tx1"/>
                </a:solidFill>
                <a:latin typeface="Arial" charset="0"/>
                <a:ea typeface="Arial" charset="0"/>
                <a:cs typeface="Arial" charset="0"/>
              </a:defRPr>
            </a:lvl2pPr>
            <a:lvl3pPr marL="1143000" indent="-228600">
              <a:defRPr sz="1200">
                <a:solidFill>
                  <a:schemeClr val="tx1"/>
                </a:solidFill>
                <a:latin typeface="Arial" charset="0"/>
                <a:ea typeface="Arial" charset="0"/>
                <a:cs typeface="Arial" charset="0"/>
              </a:defRPr>
            </a:lvl3pPr>
            <a:lvl4pPr marL="1600200" indent="-228600">
              <a:defRPr sz="1200">
                <a:solidFill>
                  <a:schemeClr val="tx1"/>
                </a:solidFill>
                <a:latin typeface="Arial" charset="0"/>
                <a:ea typeface="Arial" charset="0"/>
                <a:cs typeface="Arial" charset="0"/>
              </a:defRPr>
            </a:lvl4pPr>
            <a:lvl5pPr marL="2057400" indent="-228600">
              <a:defRPr sz="12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Arial" charset="0"/>
                <a:cs typeface="Arial" charset="0"/>
              </a:defRPr>
            </a:lvl9pPr>
          </a:lstStyle>
          <a:p>
            <a:fld id="{2D6512C9-B40C-474E-8598-72E8D02911C8}" type="slidenum">
              <a:rPr lang="en-US"/>
              <a:pPr/>
              <a:t>57</a:t>
            </a:fld>
            <a:endParaRPr lang="en-US"/>
          </a:p>
        </p:txBody>
      </p:sp>
    </p:spTree>
    <p:extLst>
      <p:ext uri="{BB962C8B-B14F-4D97-AF65-F5344CB8AC3E}">
        <p14:creationId xmlns:p14="http://schemas.microsoft.com/office/powerpoint/2010/main" val="2304287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r>
              <a:rPr lang="en-US"/>
              <a:t>© University of California, San Francisco Center of Excellence for Transgender Health</a:t>
            </a:r>
          </a:p>
        </p:txBody>
      </p:sp>
      <p:sp>
        <p:nvSpPr>
          <p:cNvPr id="5" name="Slide Number Placeholder 4"/>
          <p:cNvSpPr>
            <a:spLocks noGrp="1"/>
          </p:cNvSpPr>
          <p:nvPr>
            <p:ph type="sldNum" sz="quarter" idx="11"/>
          </p:nvPr>
        </p:nvSpPr>
        <p:spPr/>
        <p:txBody>
          <a:bodyPr/>
          <a:lstStyle/>
          <a:p>
            <a:pPr>
              <a:defRPr/>
            </a:pPr>
            <a:fld id="{115AE6C1-E0DD-437B-9097-77545AFC803F}" type="slidenum">
              <a:rPr lang="en-US" smtClean="0"/>
              <a:pPr>
                <a:defRPr/>
              </a:pPr>
              <a:t>14</a:t>
            </a:fld>
            <a:endParaRPr lang="en-US"/>
          </a:p>
        </p:txBody>
      </p:sp>
    </p:spTree>
    <p:extLst>
      <p:ext uri="{BB962C8B-B14F-4D97-AF65-F5344CB8AC3E}">
        <p14:creationId xmlns:p14="http://schemas.microsoft.com/office/powerpoint/2010/main" val="39001421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t>Transgender people are regularly denied sex-specific healthcare. This includes preventative care such as prostate cancer screenings and gynecological exams, as well as treatment for sex-specific illness. </a:t>
            </a:r>
          </a:p>
          <a:p>
            <a:endParaRPr lang="en-US"/>
          </a:p>
          <a:p>
            <a:r>
              <a:rPr lang="en-US" b="1"/>
              <a:t>First bullet: </a:t>
            </a:r>
            <a:r>
              <a:rPr lang="en-US"/>
              <a:t>This is partly a function of health insurance coding according to which sex-specific care is coded with a specific gender marker. When an individual needs care associated with a sex different from the gender coding of that person</a:t>
            </a:r>
            <a:r>
              <a:rPr lang="ja-JP" altLang="en-US"/>
              <a:t>’</a:t>
            </a:r>
            <a:r>
              <a:rPr lang="en-US" altLang="ja-JP"/>
              <a:t>s records, the coding does not match and often neither the insurer nor the care provider adjusts and responds appropriately to the patient</a:t>
            </a:r>
            <a:r>
              <a:rPr lang="ja-JP" altLang="en-US"/>
              <a:t>’</a:t>
            </a:r>
            <a:r>
              <a:rPr lang="en-US" altLang="ja-JP"/>
              <a:t>s needs. Insurers frequently claim that their systems simply cannot recognize two genders for one client, even though trans people commonly require health care needed by both sexes. As a result, transgender people are routinely denied insurance coverage for medically necessary care that does not correspond with the gender recorded in their documents. </a:t>
            </a:r>
          </a:p>
          <a:p>
            <a:endParaRPr lang="en-US"/>
          </a:p>
          <a:p>
            <a:r>
              <a:rPr lang="en-US"/>
              <a:t>Given the role of gender markers for securing coverage for sex-specific care, and the frequency with which transgender people cannot secure insurance at all once their transgender status is known, some who are insured are apprehensive about changing the gender marker on their insurance policy after they have transitioned. Others have attempted to change the gender marker on their health insurance records after fully transitioning but have been denied the ability to do so by their insurer. Still others have discovered that their gender marker has been changed without their knowledge by doctors or nurses acting on their own.</a:t>
            </a:r>
          </a:p>
          <a:p>
            <a:endParaRPr lang="en-US"/>
          </a:p>
          <a:p>
            <a:r>
              <a:rPr lang="en-US" b="1"/>
              <a:t>Third bullet: </a:t>
            </a:r>
            <a:r>
              <a:rPr lang="en-US"/>
              <a:t>Discrimination in accessing sex-specific care extends beyond preventative care. Transgender people are also routinely denied health insurance coverage for treatment of sex-specific cancers and other diseases. Health insurers have used even a </a:t>
            </a:r>
            <a:r>
              <a:rPr lang="en-US" i="1"/>
              <a:t>suspicion </a:t>
            </a:r>
            <a:r>
              <a:rPr lang="en-US"/>
              <a:t>of transgender status to deny coverage of medical care.</a:t>
            </a:r>
          </a:p>
          <a:p>
            <a:endParaRPr lang="en-US"/>
          </a:p>
          <a:p>
            <a:r>
              <a:rPr lang="en-US"/>
              <a:t>Twenty-seven physicians refused to treat Robert Eads, a transgender man, for his ovarian cancer, a disease which initially was treatable but from which he eventually died.  (Documentary Southern Comfort)</a:t>
            </a: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cs typeface="Arial" charset="0"/>
              </a:defRPr>
            </a:lvl1pPr>
            <a:lvl2pPr marL="742950" indent="-285750">
              <a:defRPr sz="1200">
                <a:solidFill>
                  <a:schemeClr val="tx1"/>
                </a:solidFill>
                <a:latin typeface="Arial" charset="0"/>
                <a:ea typeface="Arial" charset="0"/>
                <a:cs typeface="Arial" charset="0"/>
              </a:defRPr>
            </a:lvl2pPr>
            <a:lvl3pPr marL="1143000" indent="-228600">
              <a:defRPr sz="1200">
                <a:solidFill>
                  <a:schemeClr val="tx1"/>
                </a:solidFill>
                <a:latin typeface="Arial" charset="0"/>
                <a:ea typeface="Arial" charset="0"/>
                <a:cs typeface="Arial" charset="0"/>
              </a:defRPr>
            </a:lvl3pPr>
            <a:lvl4pPr marL="1600200" indent="-228600">
              <a:defRPr sz="1200">
                <a:solidFill>
                  <a:schemeClr val="tx1"/>
                </a:solidFill>
                <a:latin typeface="Arial" charset="0"/>
                <a:ea typeface="Arial" charset="0"/>
                <a:cs typeface="Arial" charset="0"/>
              </a:defRPr>
            </a:lvl4pPr>
            <a:lvl5pPr marL="2057400" indent="-228600">
              <a:defRPr sz="12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Arial" charset="0"/>
                <a:cs typeface="Arial" charset="0"/>
              </a:defRPr>
            </a:lvl9pPr>
          </a:lstStyle>
          <a:p>
            <a:fld id="{D378D03F-B474-FC4B-ACF7-83CF24A06177}" type="slidenum">
              <a:rPr lang="en-US"/>
              <a:pPr/>
              <a:t>58</a:t>
            </a:fld>
            <a:endParaRPr lang="en-US"/>
          </a:p>
        </p:txBody>
      </p:sp>
    </p:spTree>
    <p:extLst>
      <p:ext uri="{BB962C8B-B14F-4D97-AF65-F5344CB8AC3E}">
        <p14:creationId xmlns:p14="http://schemas.microsoft.com/office/powerpoint/2010/main" val="30836041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a:t>First bullet: </a:t>
            </a:r>
            <a:r>
              <a:rPr lang="en-US"/>
              <a:t>Leading authorities in the medical and policy communities, including the American Medical Association and American Psychological Association, have recognized the medical necessity of hormone therapy and sex reassignment surgery (SRS) for some patients with gender dysphoria ** NOT ALL TRANS PEOPLE EXPERIENCE GENDER DYSPHORIA. IT IS AN INDIVIDUALIZED ASSESSMENT**</a:t>
            </a:r>
          </a:p>
          <a:p>
            <a:endParaRPr lang="en-US"/>
          </a:p>
          <a:p>
            <a:r>
              <a:rPr lang="en-US" b="1"/>
              <a:t>Second bullet: </a:t>
            </a:r>
            <a:r>
              <a:rPr lang="en-US"/>
              <a:t>Yet, the historical exclusions of transition-related medical care such as hormone therapy and SRS remain in the health insurance contracts of the majority of public and private insurance companies – preventing coverage even when a doctor confirms the treatment is medically necessary for a patient. These exclusions generally were based on the now-outdated misconception that the treatments are experimental or cosmetic. Despite today</a:t>
            </a:r>
            <a:r>
              <a:rPr lang="ja-JP" altLang="en-US"/>
              <a:t>’</a:t>
            </a:r>
            <a:r>
              <a:rPr lang="en-US" altLang="ja-JP"/>
              <a:t>s settled medical consensus that this care is medically necessary for some patients, the exclusions remain common. </a:t>
            </a:r>
          </a:p>
          <a:p>
            <a:endParaRPr lang="en-US"/>
          </a:p>
          <a:p>
            <a:endParaRPr lang="en-US"/>
          </a:p>
          <a:p>
            <a:r>
              <a:rPr lang="en-US"/>
              <a:t>Although public support is growing rapidly, individuals with gender dysphoria who lack access to appropriate medical care may become desperate and engage in harmful self-treatment.</a:t>
            </a:r>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cs typeface="Arial" charset="0"/>
              </a:defRPr>
            </a:lvl1pPr>
            <a:lvl2pPr marL="742950" indent="-285750">
              <a:defRPr sz="1200">
                <a:solidFill>
                  <a:schemeClr val="tx1"/>
                </a:solidFill>
                <a:latin typeface="Arial" charset="0"/>
                <a:ea typeface="Arial" charset="0"/>
                <a:cs typeface="Arial" charset="0"/>
              </a:defRPr>
            </a:lvl2pPr>
            <a:lvl3pPr marL="1143000" indent="-228600">
              <a:defRPr sz="1200">
                <a:solidFill>
                  <a:schemeClr val="tx1"/>
                </a:solidFill>
                <a:latin typeface="Arial" charset="0"/>
                <a:ea typeface="Arial" charset="0"/>
                <a:cs typeface="Arial" charset="0"/>
              </a:defRPr>
            </a:lvl3pPr>
            <a:lvl4pPr marL="1600200" indent="-228600">
              <a:defRPr sz="1200">
                <a:solidFill>
                  <a:schemeClr val="tx1"/>
                </a:solidFill>
                <a:latin typeface="Arial" charset="0"/>
                <a:ea typeface="Arial" charset="0"/>
                <a:cs typeface="Arial" charset="0"/>
              </a:defRPr>
            </a:lvl4pPr>
            <a:lvl5pPr marL="2057400" indent="-228600">
              <a:defRPr sz="12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Arial" charset="0"/>
                <a:cs typeface="Arial" charset="0"/>
              </a:defRPr>
            </a:lvl9pPr>
          </a:lstStyle>
          <a:p>
            <a:fld id="{CA0AEF0B-1CC7-7A42-AB59-89D07EEDCB3B}" type="slidenum">
              <a:rPr lang="en-US"/>
              <a:pPr/>
              <a:t>59</a:t>
            </a:fld>
            <a:endParaRPr lang="en-US"/>
          </a:p>
        </p:txBody>
      </p:sp>
    </p:spTree>
    <p:extLst>
      <p:ext uri="{BB962C8B-B14F-4D97-AF65-F5344CB8AC3E}">
        <p14:creationId xmlns:p14="http://schemas.microsoft.com/office/powerpoint/2010/main" val="26054043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t>Brooklyn Hospital Center in New York entered into a formal </a:t>
            </a:r>
            <a:r>
              <a:rPr lang="en-US" u="sng">
                <a:hlinkClick r:id="rId3"/>
              </a:rPr>
              <a:t>voluntary resolution agreement</a:t>
            </a:r>
            <a:r>
              <a:rPr lang="en-US"/>
              <a:t> with OCR to ensure that transgender patients receive appropriate and equitable care and treatment. The agreement resolves a complaint filed by a transgender individual alleging discrimination on the basis of gender identity in the assignment of patient rooms. The agreement requires the hospital to revise its admissions policy to include prohibitions against sex discrimination. For example during the intake process, patients are provided an opportunity to identity their preferred name and gender/transgender status. The hospital has committed to revising its room placement policy to ensure the safe, ethical, appropriate, and nondiscriminatory assignment of rooms for transgender patients. Additionally, the hospital will implement policies and train staff to prevent and address derogatory statements and adverse treatment based on sex. OCR will monitor the hospital for two years.</a:t>
            </a:r>
          </a:p>
          <a:p>
            <a:endParaRPr lang="en-US"/>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400">
                <a:solidFill>
                  <a:schemeClr val="tx2"/>
                </a:solidFill>
                <a:latin typeface="Arial" charset="0"/>
                <a:ea typeface="ＭＳ Ｐゴシック" charset="0"/>
                <a:cs typeface="ＭＳ Ｐゴシック" charset="0"/>
              </a:defRPr>
            </a:lvl1pPr>
            <a:lvl2pPr marL="742950" indent="-285750" eaLnBrk="0" hangingPunct="0">
              <a:defRPr sz="4400">
                <a:solidFill>
                  <a:schemeClr val="tx2"/>
                </a:solidFill>
                <a:latin typeface="Arial" charset="0"/>
                <a:ea typeface="ＭＳ Ｐゴシック" charset="0"/>
              </a:defRPr>
            </a:lvl2pPr>
            <a:lvl3pPr marL="1143000" indent="-228600" eaLnBrk="0" hangingPunct="0">
              <a:defRPr sz="4400">
                <a:solidFill>
                  <a:schemeClr val="tx2"/>
                </a:solidFill>
                <a:latin typeface="Arial" charset="0"/>
                <a:ea typeface="ＭＳ Ｐゴシック" charset="0"/>
              </a:defRPr>
            </a:lvl3pPr>
            <a:lvl4pPr marL="1600200" indent="-228600" eaLnBrk="0" hangingPunct="0">
              <a:defRPr sz="4400">
                <a:solidFill>
                  <a:schemeClr val="tx2"/>
                </a:solidFill>
                <a:latin typeface="Arial" charset="0"/>
                <a:ea typeface="ＭＳ Ｐゴシック" charset="0"/>
              </a:defRPr>
            </a:lvl4pPr>
            <a:lvl5pPr marL="2057400" indent="-228600" eaLnBrk="0" hangingPunct="0">
              <a:defRPr sz="4400">
                <a:solidFill>
                  <a:schemeClr val="tx2"/>
                </a:solidFill>
                <a:latin typeface="Arial" charset="0"/>
                <a:ea typeface="ＭＳ Ｐゴシック" charset="0"/>
              </a:defRPr>
            </a:lvl5pPr>
            <a:lvl6pPr marL="2514600" indent="-228600" algn="ctr" eaLnBrk="0" fontAlgn="base" hangingPunct="0">
              <a:spcBef>
                <a:spcPct val="0"/>
              </a:spcBef>
              <a:spcAft>
                <a:spcPct val="0"/>
              </a:spcAft>
              <a:defRPr sz="4400">
                <a:solidFill>
                  <a:schemeClr val="tx2"/>
                </a:solidFill>
                <a:latin typeface="Arial" charset="0"/>
                <a:ea typeface="ＭＳ Ｐゴシック" charset="0"/>
              </a:defRPr>
            </a:lvl6pPr>
            <a:lvl7pPr marL="2971800" indent="-228600" algn="ctr" eaLnBrk="0" fontAlgn="base" hangingPunct="0">
              <a:spcBef>
                <a:spcPct val="0"/>
              </a:spcBef>
              <a:spcAft>
                <a:spcPct val="0"/>
              </a:spcAft>
              <a:defRPr sz="4400">
                <a:solidFill>
                  <a:schemeClr val="tx2"/>
                </a:solidFill>
                <a:latin typeface="Arial" charset="0"/>
                <a:ea typeface="ＭＳ Ｐゴシック" charset="0"/>
              </a:defRPr>
            </a:lvl7pPr>
            <a:lvl8pPr marL="3429000" indent="-228600" algn="ctr" eaLnBrk="0" fontAlgn="base" hangingPunct="0">
              <a:spcBef>
                <a:spcPct val="0"/>
              </a:spcBef>
              <a:spcAft>
                <a:spcPct val="0"/>
              </a:spcAft>
              <a:defRPr sz="4400">
                <a:solidFill>
                  <a:schemeClr val="tx2"/>
                </a:solidFill>
                <a:latin typeface="Arial" charset="0"/>
                <a:ea typeface="ＭＳ Ｐゴシック" charset="0"/>
              </a:defRPr>
            </a:lvl8pPr>
            <a:lvl9pPr marL="3886200" indent="-228600" algn="ctr" eaLnBrk="0" fontAlgn="base" hangingPunct="0">
              <a:spcBef>
                <a:spcPct val="0"/>
              </a:spcBef>
              <a:spcAft>
                <a:spcPct val="0"/>
              </a:spcAft>
              <a:defRPr sz="4400">
                <a:solidFill>
                  <a:schemeClr val="tx2"/>
                </a:solidFill>
                <a:latin typeface="Arial" charset="0"/>
                <a:ea typeface="ＭＳ Ｐゴシック" charset="0"/>
              </a:defRPr>
            </a:lvl9pPr>
          </a:lstStyle>
          <a:p>
            <a:pPr eaLnBrk="1" hangingPunct="1"/>
            <a:fld id="{7F1E035D-598F-134A-B397-D84B568968B1}" type="slidenum">
              <a:rPr lang="en-US" sz="1200">
                <a:solidFill>
                  <a:schemeClr val="tx1"/>
                </a:solidFill>
              </a:rPr>
              <a:pPr eaLnBrk="1" hangingPunct="1"/>
              <a:t>61</a:t>
            </a:fld>
            <a:endParaRPr lang="en-US" sz="1200">
              <a:solidFill>
                <a:schemeClr val="tx1"/>
              </a:solidFill>
            </a:endParaRPr>
          </a:p>
        </p:txBody>
      </p:sp>
    </p:spTree>
    <p:extLst>
      <p:ext uri="{BB962C8B-B14F-4D97-AF65-F5344CB8AC3E}">
        <p14:creationId xmlns:p14="http://schemas.microsoft.com/office/powerpoint/2010/main" val="38144704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400">
                <a:solidFill>
                  <a:schemeClr val="tx2"/>
                </a:solidFill>
                <a:latin typeface="Arial" charset="0"/>
                <a:ea typeface="ＭＳ Ｐゴシック" charset="0"/>
                <a:cs typeface="ＭＳ Ｐゴシック" charset="0"/>
              </a:defRPr>
            </a:lvl1pPr>
            <a:lvl2pPr marL="742950" indent="-285750" eaLnBrk="0" hangingPunct="0">
              <a:defRPr sz="4400">
                <a:solidFill>
                  <a:schemeClr val="tx2"/>
                </a:solidFill>
                <a:latin typeface="Arial" charset="0"/>
                <a:ea typeface="ＭＳ Ｐゴシック" charset="0"/>
              </a:defRPr>
            </a:lvl2pPr>
            <a:lvl3pPr marL="1143000" indent="-228600" eaLnBrk="0" hangingPunct="0">
              <a:defRPr sz="4400">
                <a:solidFill>
                  <a:schemeClr val="tx2"/>
                </a:solidFill>
                <a:latin typeface="Arial" charset="0"/>
                <a:ea typeface="ＭＳ Ｐゴシック" charset="0"/>
              </a:defRPr>
            </a:lvl3pPr>
            <a:lvl4pPr marL="1600200" indent="-228600" eaLnBrk="0" hangingPunct="0">
              <a:defRPr sz="4400">
                <a:solidFill>
                  <a:schemeClr val="tx2"/>
                </a:solidFill>
                <a:latin typeface="Arial" charset="0"/>
                <a:ea typeface="ＭＳ Ｐゴシック" charset="0"/>
              </a:defRPr>
            </a:lvl4pPr>
            <a:lvl5pPr marL="2057400" indent="-228600" eaLnBrk="0" hangingPunct="0">
              <a:defRPr sz="4400">
                <a:solidFill>
                  <a:schemeClr val="tx2"/>
                </a:solidFill>
                <a:latin typeface="Arial" charset="0"/>
                <a:ea typeface="ＭＳ Ｐゴシック" charset="0"/>
              </a:defRPr>
            </a:lvl5pPr>
            <a:lvl6pPr marL="2514600" indent="-228600" algn="ctr" eaLnBrk="0" fontAlgn="base" hangingPunct="0">
              <a:spcBef>
                <a:spcPct val="0"/>
              </a:spcBef>
              <a:spcAft>
                <a:spcPct val="0"/>
              </a:spcAft>
              <a:defRPr sz="4400">
                <a:solidFill>
                  <a:schemeClr val="tx2"/>
                </a:solidFill>
                <a:latin typeface="Arial" charset="0"/>
                <a:ea typeface="ＭＳ Ｐゴシック" charset="0"/>
              </a:defRPr>
            </a:lvl6pPr>
            <a:lvl7pPr marL="2971800" indent="-228600" algn="ctr" eaLnBrk="0" fontAlgn="base" hangingPunct="0">
              <a:spcBef>
                <a:spcPct val="0"/>
              </a:spcBef>
              <a:spcAft>
                <a:spcPct val="0"/>
              </a:spcAft>
              <a:defRPr sz="4400">
                <a:solidFill>
                  <a:schemeClr val="tx2"/>
                </a:solidFill>
                <a:latin typeface="Arial" charset="0"/>
                <a:ea typeface="ＭＳ Ｐゴシック" charset="0"/>
              </a:defRPr>
            </a:lvl7pPr>
            <a:lvl8pPr marL="3429000" indent="-228600" algn="ctr" eaLnBrk="0" fontAlgn="base" hangingPunct="0">
              <a:spcBef>
                <a:spcPct val="0"/>
              </a:spcBef>
              <a:spcAft>
                <a:spcPct val="0"/>
              </a:spcAft>
              <a:defRPr sz="4400">
                <a:solidFill>
                  <a:schemeClr val="tx2"/>
                </a:solidFill>
                <a:latin typeface="Arial" charset="0"/>
                <a:ea typeface="ＭＳ Ｐゴシック" charset="0"/>
              </a:defRPr>
            </a:lvl8pPr>
            <a:lvl9pPr marL="3886200" indent="-228600" algn="ctr" eaLnBrk="0" fontAlgn="base" hangingPunct="0">
              <a:spcBef>
                <a:spcPct val="0"/>
              </a:spcBef>
              <a:spcAft>
                <a:spcPct val="0"/>
              </a:spcAft>
              <a:defRPr sz="4400">
                <a:solidFill>
                  <a:schemeClr val="tx2"/>
                </a:solidFill>
                <a:latin typeface="Arial" charset="0"/>
                <a:ea typeface="ＭＳ Ｐゴシック" charset="0"/>
              </a:defRPr>
            </a:lvl9pPr>
          </a:lstStyle>
          <a:p>
            <a:pPr eaLnBrk="1" hangingPunct="1"/>
            <a:fld id="{1C4B3EC9-1A3B-A245-BF3B-28DC6B77967D}" type="slidenum">
              <a:rPr lang="en-US" sz="1200">
                <a:solidFill>
                  <a:schemeClr val="tx1"/>
                </a:solidFill>
              </a:rPr>
              <a:pPr eaLnBrk="1" hangingPunct="1"/>
              <a:t>62</a:t>
            </a:fld>
            <a:endParaRPr lang="en-US" sz="1200">
              <a:solidFill>
                <a:schemeClr val="tx1"/>
              </a:solidFill>
            </a:endParaRPr>
          </a:p>
        </p:txBody>
      </p:sp>
    </p:spTree>
    <p:extLst>
      <p:ext uri="{BB962C8B-B14F-4D97-AF65-F5344CB8AC3E}">
        <p14:creationId xmlns:p14="http://schemas.microsoft.com/office/powerpoint/2010/main" val="996722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r>
              <a:rPr lang="en-US" b="1">
                <a:solidFill>
                  <a:schemeClr val="bg1"/>
                </a:solidFill>
                <a:effectLst>
                  <a:outerShdw blurRad="38100" dist="38100" dir="2700000" algn="tl">
                    <a:srgbClr val="DDDDDD"/>
                  </a:outerShdw>
                </a:effectLst>
              </a:rPr>
              <a:t>DISCUSS O’CONNELL MATTER</a:t>
            </a:r>
          </a:p>
          <a:p>
            <a:endParaRPr lang="en-US">
              <a:solidFill>
                <a:schemeClr val="bg1"/>
              </a:solidFill>
              <a:effectLst>
                <a:outerShdw blurRad="38100" dist="38100" dir="2700000" algn="tl">
                  <a:srgbClr val="DDDDDD"/>
                </a:outerShdw>
              </a:effectLst>
            </a:endParaRPr>
          </a:p>
          <a:p>
            <a:r>
              <a:rPr lang="en-US">
                <a:solidFill>
                  <a:schemeClr val="bg1"/>
                </a:solidFill>
                <a:effectLst>
                  <a:outerShdw blurRad="38100" dist="38100" dir="2700000" algn="tl">
                    <a:srgbClr val="DDDDDD"/>
                  </a:outerShdw>
                </a:effectLst>
              </a:rPr>
              <a:t>The regulatory guidance makes clear that insurance providers cannot  deny, exclude, or otherwise limit coverage for medically necessary treatment otherwise covered by a health insurance policy or contract based solely on an individual’s gender identity, expression or gender dysphoria.</a:t>
            </a:r>
          </a:p>
          <a:p>
            <a:endParaRPr lang="en-US"/>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400">
                <a:solidFill>
                  <a:schemeClr val="tx2"/>
                </a:solidFill>
                <a:latin typeface="Arial" charset="0"/>
                <a:ea typeface="ＭＳ Ｐゴシック" charset="0"/>
                <a:cs typeface="ＭＳ Ｐゴシック" charset="0"/>
              </a:defRPr>
            </a:lvl1pPr>
            <a:lvl2pPr marL="742950" indent="-285750" eaLnBrk="0" hangingPunct="0">
              <a:defRPr sz="4400">
                <a:solidFill>
                  <a:schemeClr val="tx2"/>
                </a:solidFill>
                <a:latin typeface="Arial" charset="0"/>
                <a:ea typeface="ＭＳ Ｐゴシック" charset="0"/>
              </a:defRPr>
            </a:lvl2pPr>
            <a:lvl3pPr marL="1143000" indent="-228600" eaLnBrk="0" hangingPunct="0">
              <a:defRPr sz="4400">
                <a:solidFill>
                  <a:schemeClr val="tx2"/>
                </a:solidFill>
                <a:latin typeface="Arial" charset="0"/>
                <a:ea typeface="ＭＳ Ｐゴシック" charset="0"/>
              </a:defRPr>
            </a:lvl3pPr>
            <a:lvl4pPr marL="1600200" indent="-228600" eaLnBrk="0" hangingPunct="0">
              <a:defRPr sz="4400">
                <a:solidFill>
                  <a:schemeClr val="tx2"/>
                </a:solidFill>
                <a:latin typeface="Arial" charset="0"/>
                <a:ea typeface="ＭＳ Ｐゴシック" charset="0"/>
              </a:defRPr>
            </a:lvl4pPr>
            <a:lvl5pPr marL="2057400" indent="-228600" eaLnBrk="0" hangingPunct="0">
              <a:defRPr sz="4400">
                <a:solidFill>
                  <a:schemeClr val="tx2"/>
                </a:solidFill>
                <a:latin typeface="Arial" charset="0"/>
                <a:ea typeface="ＭＳ Ｐゴシック" charset="0"/>
              </a:defRPr>
            </a:lvl5pPr>
            <a:lvl6pPr marL="2514600" indent="-228600" algn="ctr" eaLnBrk="0" fontAlgn="base" hangingPunct="0">
              <a:spcBef>
                <a:spcPct val="0"/>
              </a:spcBef>
              <a:spcAft>
                <a:spcPct val="0"/>
              </a:spcAft>
              <a:defRPr sz="4400">
                <a:solidFill>
                  <a:schemeClr val="tx2"/>
                </a:solidFill>
                <a:latin typeface="Arial" charset="0"/>
                <a:ea typeface="ＭＳ Ｐゴシック" charset="0"/>
              </a:defRPr>
            </a:lvl6pPr>
            <a:lvl7pPr marL="2971800" indent="-228600" algn="ctr" eaLnBrk="0" fontAlgn="base" hangingPunct="0">
              <a:spcBef>
                <a:spcPct val="0"/>
              </a:spcBef>
              <a:spcAft>
                <a:spcPct val="0"/>
              </a:spcAft>
              <a:defRPr sz="4400">
                <a:solidFill>
                  <a:schemeClr val="tx2"/>
                </a:solidFill>
                <a:latin typeface="Arial" charset="0"/>
                <a:ea typeface="ＭＳ Ｐゴシック" charset="0"/>
              </a:defRPr>
            </a:lvl7pPr>
            <a:lvl8pPr marL="3429000" indent="-228600" algn="ctr" eaLnBrk="0" fontAlgn="base" hangingPunct="0">
              <a:spcBef>
                <a:spcPct val="0"/>
              </a:spcBef>
              <a:spcAft>
                <a:spcPct val="0"/>
              </a:spcAft>
              <a:defRPr sz="4400">
                <a:solidFill>
                  <a:schemeClr val="tx2"/>
                </a:solidFill>
                <a:latin typeface="Arial" charset="0"/>
                <a:ea typeface="ＭＳ Ｐゴシック" charset="0"/>
              </a:defRPr>
            </a:lvl8pPr>
            <a:lvl9pPr marL="3886200" indent="-228600" algn="ctr" eaLnBrk="0" fontAlgn="base" hangingPunct="0">
              <a:spcBef>
                <a:spcPct val="0"/>
              </a:spcBef>
              <a:spcAft>
                <a:spcPct val="0"/>
              </a:spcAft>
              <a:defRPr sz="4400">
                <a:solidFill>
                  <a:schemeClr val="tx2"/>
                </a:solidFill>
                <a:latin typeface="Arial" charset="0"/>
                <a:ea typeface="ＭＳ Ｐゴシック" charset="0"/>
              </a:defRPr>
            </a:lvl9pPr>
          </a:lstStyle>
          <a:p>
            <a:pPr eaLnBrk="1" hangingPunct="1"/>
            <a:fld id="{4C61EC1D-235F-9045-BD9A-E37B12D4047E}" type="slidenum">
              <a:rPr lang="en-US" sz="1200">
                <a:solidFill>
                  <a:schemeClr val="tx1"/>
                </a:solidFill>
              </a:rPr>
              <a:pPr eaLnBrk="1" hangingPunct="1"/>
              <a:t>63</a:t>
            </a:fld>
            <a:endParaRPr lang="en-US" sz="1200">
              <a:solidFill>
                <a:schemeClr val="tx1"/>
              </a:solidFill>
            </a:endParaRPr>
          </a:p>
        </p:txBody>
      </p:sp>
    </p:spTree>
    <p:extLst>
      <p:ext uri="{BB962C8B-B14F-4D97-AF65-F5344CB8AC3E}">
        <p14:creationId xmlns:p14="http://schemas.microsoft.com/office/powerpoint/2010/main" val="11316726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F2FE9B2-57B1-4B01-BA03-051DB658B57A}" type="slidenum">
              <a:rPr lang="en-US" smtClean="0"/>
              <a:pPr>
                <a:spcBef>
                  <a:spcPct val="0"/>
                </a:spcBef>
              </a:pPr>
              <a:t>66</a:t>
            </a:fld>
            <a:endParaRPr lang="en-US"/>
          </a:p>
        </p:txBody>
      </p:sp>
    </p:spTree>
    <p:extLst>
      <p:ext uri="{BB962C8B-B14F-4D97-AF65-F5344CB8AC3E}">
        <p14:creationId xmlns:p14="http://schemas.microsoft.com/office/powerpoint/2010/main" val="37873851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AKA Directives</a:t>
            </a:r>
          </a:p>
        </p:txBody>
      </p:sp>
      <p:sp>
        <p:nvSpPr>
          <p:cNvPr id="4" name="Slide Number Placeholder 3"/>
          <p:cNvSpPr>
            <a:spLocks noGrp="1"/>
          </p:cNvSpPr>
          <p:nvPr>
            <p:ph type="sldNum" sz="quarter" idx="10"/>
          </p:nvPr>
        </p:nvSpPr>
        <p:spPr/>
        <p:txBody>
          <a:bodyPr/>
          <a:lstStyle/>
          <a:p>
            <a:pPr>
              <a:defRPr/>
            </a:pPr>
            <a:fld id="{FA14FFC3-D30F-4B6B-AC2F-0D1A0ED9FCC9}" type="slidenum">
              <a:rPr lang="en-US" smtClean="0"/>
              <a:pPr>
                <a:defRPr/>
              </a:pPr>
              <a:t>68</a:t>
            </a:fld>
            <a:endParaRPr lang="en-US"/>
          </a:p>
        </p:txBody>
      </p:sp>
    </p:spTree>
    <p:extLst>
      <p:ext uri="{BB962C8B-B14F-4D97-AF65-F5344CB8AC3E}">
        <p14:creationId xmlns:p14="http://schemas.microsoft.com/office/powerpoint/2010/main" val="42706262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advocacy</a:t>
            </a:r>
            <a:r>
              <a:rPr lang="en-US" baseline="0" dirty="0"/>
              <a:t> happens in this triangle</a:t>
            </a:r>
            <a:endParaRPr lang="en-US" dirty="0"/>
          </a:p>
        </p:txBody>
      </p:sp>
      <p:sp>
        <p:nvSpPr>
          <p:cNvPr id="4" name="Slide Number Placeholder 3"/>
          <p:cNvSpPr>
            <a:spLocks noGrp="1"/>
          </p:cNvSpPr>
          <p:nvPr>
            <p:ph type="sldNum" sz="quarter" idx="10"/>
          </p:nvPr>
        </p:nvSpPr>
        <p:spPr/>
        <p:txBody>
          <a:bodyPr/>
          <a:lstStyle/>
          <a:p>
            <a:pPr>
              <a:defRPr/>
            </a:pPr>
            <a:fld id="{FA14FFC3-D30F-4B6B-AC2F-0D1A0ED9FCC9}" type="slidenum">
              <a:rPr lang="en-US" smtClean="0"/>
              <a:pPr>
                <a:defRPr/>
              </a:pPr>
              <a:t>70</a:t>
            </a:fld>
            <a:endParaRPr lang="en-US"/>
          </a:p>
        </p:txBody>
      </p:sp>
    </p:spTree>
    <p:extLst>
      <p:ext uri="{BB962C8B-B14F-4D97-AF65-F5344CB8AC3E}">
        <p14:creationId xmlns:p14="http://schemas.microsoft.com/office/powerpoint/2010/main" val="28716145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D82AD5-F3E8-BD4A-8E19-F7BA1F7DB793}" type="slidenum">
              <a:rPr lang="en-US" smtClean="0"/>
              <a:pPr/>
              <a:t>77</a:t>
            </a:fld>
            <a:endParaRPr lang="en-US"/>
          </a:p>
        </p:txBody>
      </p:sp>
    </p:spTree>
    <p:extLst>
      <p:ext uri="{BB962C8B-B14F-4D97-AF65-F5344CB8AC3E}">
        <p14:creationId xmlns:p14="http://schemas.microsoft.com/office/powerpoint/2010/main" val="2311394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Four core concepts that we’re going to keep in mind throughout the day. Ask Participants</a:t>
            </a:r>
            <a:r>
              <a:rPr lang="en-US" baseline="0" dirty="0"/>
              <a:t> by a show of hands:</a:t>
            </a:r>
            <a:endParaRPr lang="en-US" dirty="0"/>
          </a:p>
          <a:p>
            <a:r>
              <a:rPr lang="en-US" dirty="0"/>
              <a:t>How many of you have a sex assigned at birth?</a:t>
            </a:r>
          </a:p>
          <a:p>
            <a:r>
              <a:rPr lang="en-US" dirty="0"/>
              <a:t>How many of you have</a:t>
            </a:r>
            <a:r>
              <a:rPr lang="en-US" baseline="0" dirty="0"/>
              <a:t> a gender identity?</a:t>
            </a:r>
          </a:p>
          <a:p>
            <a:r>
              <a:rPr lang="en-US" baseline="0" dirty="0"/>
              <a:t>How many of you have a gender expression?</a:t>
            </a:r>
          </a:p>
          <a:p>
            <a:r>
              <a:rPr lang="en-US" baseline="0" dirty="0"/>
              <a:t>How many of you have a sexual orientation?</a:t>
            </a:r>
            <a:endParaRPr lang="en-US" dirty="0"/>
          </a:p>
          <a:p>
            <a:r>
              <a:rPr lang="en-US" dirty="0"/>
              <a:t>Main point:</a:t>
            </a:r>
            <a:r>
              <a:rPr lang="en-US" baseline="0" dirty="0"/>
              <a:t> All of us (humanity) share these four core concepts. This isn’t unique to trans people however we may spend a little more time thinking about these four core concepts.</a:t>
            </a:r>
            <a:endParaRPr lang="en-US" dirty="0"/>
          </a:p>
        </p:txBody>
      </p:sp>
      <p:sp>
        <p:nvSpPr>
          <p:cNvPr id="4" name="Footer Placeholder 3"/>
          <p:cNvSpPr>
            <a:spLocks noGrp="1"/>
          </p:cNvSpPr>
          <p:nvPr>
            <p:ph type="ftr" sz="quarter" idx="10"/>
          </p:nvPr>
        </p:nvSpPr>
        <p:spPr/>
        <p:txBody>
          <a:bodyPr/>
          <a:lstStyle/>
          <a:p>
            <a:pPr>
              <a:defRPr/>
            </a:pPr>
            <a:r>
              <a:rPr lang="en-US"/>
              <a:t>© University of California, San Francisco Center of Excellence for Transgender Health</a:t>
            </a:r>
          </a:p>
        </p:txBody>
      </p:sp>
      <p:sp>
        <p:nvSpPr>
          <p:cNvPr id="5" name="Slide Number Placeholder 4"/>
          <p:cNvSpPr>
            <a:spLocks noGrp="1"/>
          </p:cNvSpPr>
          <p:nvPr>
            <p:ph type="sldNum" sz="quarter" idx="11"/>
          </p:nvPr>
        </p:nvSpPr>
        <p:spPr/>
        <p:txBody>
          <a:bodyPr/>
          <a:lstStyle/>
          <a:p>
            <a:pPr>
              <a:defRPr/>
            </a:pPr>
            <a:fld id="{115AE6C1-E0DD-437B-9097-77545AFC803F}" type="slidenum">
              <a:rPr lang="en-US" smtClean="0"/>
              <a:pPr>
                <a:defRPr/>
              </a:pPr>
              <a:t>15</a:t>
            </a:fld>
            <a:endParaRPr lang="en-US"/>
          </a:p>
        </p:txBody>
      </p:sp>
    </p:spTree>
    <p:extLst>
      <p:ext uri="{BB962C8B-B14F-4D97-AF65-F5344CB8AC3E}">
        <p14:creationId xmlns:p14="http://schemas.microsoft.com/office/powerpoint/2010/main" val="23811206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Shape 337"/>
          <p:cNvSpPr>
            <a:spLocks noGrp="1" noRot="1" noChangeAspect="1"/>
          </p:cNvSpPr>
          <p:nvPr>
            <p:ph type="sldImg" idx="2"/>
          </p:nvPr>
        </p:nvSpPr>
        <p:spPr>
          <a:xfrm>
            <a:off x="1144588" y="684213"/>
            <a:ext cx="4570412"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338" name="Shape 338"/>
          <p:cNvSpPr txBox="1">
            <a:spLocks noGrp="1"/>
          </p:cNvSpPr>
          <p:nvPr>
            <p:ph type="body" idx="1"/>
          </p:nvPr>
        </p:nvSpPr>
        <p:spPr>
          <a:xfrm>
            <a:off x="685803" y="4344026"/>
            <a:ext cx="5486399" cy="4114487"/>
          </a:xfrm>
          <a:prstGeom prst="rect">
            <a:avLst/>
          </a:prstGeom>
          <a:noFill/>
          <a:ln>
            <a:noFill/>
          </a:ln>
        </p:spPr>
        <p:txBody>
          <a:bodyPr lIns="90552" tIns="45263" rIns="90552" bIns="45263" anchor="t" anchorCtr="0">
            <a:noAutofit/>
          </a:bodyPr>
          <a:lstStyle/>
          <a:p>
            <a:r>
              <a:rPr lang="en-US" sz="1800" dirty="0"/>
              <a:t>Medically intersexuality is described as “Disorders of Sexual Development (DSD)”.</a:t>
            </a:r>
          </a:p>
        </p:txBody>
      </p:sp>
      <p:sp>
        <p:nvSpPr>
          <p:cNvPr id="339" name="Shape 339"/>
          <p:cNvSpPr txBox="1"/>
          <p:nvPr/>
        </p:nvSpPr>
        <p:spPr>
          <a:xfrm>
            <a:off x="3884615" y="8684928"/>
            <a:ext cx="2971799" cy="457511"/>
          </a:xfrm>
          <a:prstGeom prst="rect">
            <a:avLst/>
          </a:prstGeom>
          <a:noFill/>
          <a:ln>
            <a:noFill/>
          </a:ln>
        </p:spPr>
        <p:txBody>
          <a:bodyPr lIns="90552" tIns="45263" rIns="90552" bIns="45263" anchor="b" anchorCtr="0">
            <a:noAutofit/>
          </a:bodyPr>
          <a:lstStyle/>
          <a:p>
            <a:pPr algn="r">
              <a:buSzPct val="25000"/>
            </a:pPr>
            <a:r>
              <a:rPr lang="en-US" sz="1200" dirty="0">
                <a:latin typeface="Arial"/>
                <a:ea typeface="Arial"/>
                <a:cs typeface="Arial"/>
                <a:sym typeface="Arial"/>
              </a:rPr>
              <a:t>*</a:t>
            </a:r>
          </a:p>
        </p:txBody>
      </p:sp>
    </p:spTree>
    <p:extLst>
      <p:ext uri="{BB962C8B-B14F-4D97-AF65-F5344CB8AC3E}">
        <p14:creationId xmlns:p14="http://schemas.microsoft.com/office/powerpoint/2010/main" val="2720754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4213"/>
            <a:ext cx="4570412"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endParaRPr lang="en-US"/>
          </a:p>
        </p:txBody>
      </p:sp>
    </p:spTree>
    <p:extLst>
      <p:ext uri="{BB962C8B-B14F-4D97-AF65-F5344CB8AC3E}">
        <p14:creationId xmlns:p14="http://schemas.microsoft.com/office/powerpoint/2010/main" val="721209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Shape 362"/>
          <p:cNvSpPr>
            <a:spLocks noGrp="1" noRot="1" noChangeAspect="1"/>
          </p:cNvSpPr>
          <p:nvPr>
            <p:ph type="sldImg" idx="2"/>
          </p:nvPr>
        </p:nvSpPr>
        <p:spPr>
          <a:xfrm>
            <a:off x="1144588" y="684213"/>
            <a:ext cx="4570412"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363" name="Shape 363"/>
          <p:cNvSpPr txBox="1">
            <a:spLocks noGrp="1"/>
          </p:cNvSpPr>
          <p:nvPr>
            <p:ph type="body" idx="1"/>
          </p:nvPr>
        </p:nvSpPr>
        <p:spPr>
          <a:xfrm>
            <a:off x="685803" y="4344026"/>
            <a:ext cx="5486399" cy="4114487"/>
          </a:xfrm>
          <a:prstGeom prst="rect">
            <a:avLst/>
          </a:prstGeom>
          <a:noFill/>
          <a:ln>
            <a:noFill/>
          </a:ln>
        </p:spPr>
        <p:txBody>
          <a:bodyPr lIns="90552" tIns="45263" rIns="90552" bIns="45263" anchor="t" anchorCtr="0">
            <a:noAutofit/>
          </a:bodyPr>
          <a:lstStyle/>
          <a:p>
            <a:pPr>
              <a:buSzPct val="25000"/>
            </a:pPr>
            <a:r>
              <a:rPr lang="en-US" sz="1800" b="1" dirty="0"/>
              <a:t>Canadian gay penguins!</a:t>
            </a:r>
          </a:p>
          <a:p>
            <a:pPr>
              <a:buSzPct val="25000"/>
            </a:pPr>
            <a:endParaRPr lang="en-US" sz="1800" b="1" dirty="0"/>
          </a:p>
          <a:p>
            <a:pPr>
              <a:buSzPct val="25000"/>
            </a:pPr>
            <a:endParaRPr lang="en-US" sz="1800" b="1" dirty="0"/>
          </a:p>
          <a:p>
            <a:pPr>
              <a:buSzPct val="25000"/>
            </a:pPr>
            <a:r>
              <a:rPr lang="en-US" sz="1800" b="1" dirty="0"/>
              <a:t>Sexual orientation</a:t>
            </a:r>
            <a:r>
              <a:rPr lang="en-US" sz="1800" dirty="0"/>
              <a:t> </a:t>
            </a:r>
            <a:r>
              <a:rPr lang="en-US" sz="1800" b="1" dirty="0"/>
              <a:t>is the emotional and sexual attraction one feels for others, however, people may behave or define themselves sexually in complex ways. Some of these dimensions include sexual attraction, behavior and identity. </a:t>
            </a:r>
          </a:p>
          <a:p>
            <a:endParaRPr lang="en-US" sz="1800" dirty="0"/>
          </a:p>
          <a:p>
            <a:pPr>
              <a:buSzPct val="25000"/>
            </a:pPr>
            <a:r>
              <a:rPr lang="en-US" sz="1800" b="1" dirty="0"/>
              <a:t>1. Attraction refers to the gender(s) a person is attracted to. And, this does not always align with behavior or identity.  The desire to be with someone may never be acted upon and may not conform with someone’s sexual self-identity. </a:t>
            </a:r>
          </a:p>
          <a:p>
            <a:endParaRPr lang="en-US" sz="1800" dirty="0"/>
          </a:p>
          <a:p>
            <a:pPr>
              <a:buSzPct val="25000"/>
            </a:pPr>
            <a:r>
              <a:rPr lang="en-US" sz="1800" b="1" dirty="0"/>
              <a:t>2. Behavior refers to the gender(s) of a person’s sexual and romantic partners</a:t>
            </a:r>
            <a:r>
              <a:rPr lang="en-US" sz="1800" dirty="0"/>
              <a:t>. </a:t>
            </a:r>
          </a:p>
          <a:p>
            <a:endParaRPr lang="en-US" sz="1800" dirty="0"/>
          </a:p>
          <a:p>
            <a:pPr>
              <a:buSzPct val="25000"/>
            </a:pPr>
            <a:r>
              <a:rPr lang="en-US" sz="1800" b="1" dirty="0"/>
              <a:t>3. Sexual Identity refers to how a person self defines or labels their sexuality. These labels may include lesbian, bisexual, straight, asexual, </a:t>
            </a:r>
            <a:r>
              <a:rPr lang="en-US" sz="1800" b="1" dirty="0" err="1"/>
              <a:t>polysexual</a:t>
            </a:r>
            <a:r>
              <a:rPr lang="en-US" sz="1800" b="1" dirty="0"/>
              <a:t>. </a:t>
            </a:r>
          </a:p>
          <a:p>
            <a:endParaRPr lang="en-US" sz="1800" dirty="0"/>
          </a:p>
          <a:p>
            <a:pPr>
              <a:buSzPct val="25000"/>
            </a:pPr>
            <a:r>
              <a:rPr lang="en-US" sz="1800" b="1" dirty="0"/>
              <a:t>Although some people’s sexual identity aligns with their behavior, this is not always the case. Some women who identifies as lesbian have female and male partners. Some people who identify as heterosexual have same-sex partners.</a:t>
            </a:r>
          </a:p>
          <a:p>
            <a:endParaRPr lang="en-US" sz="1800" dirty="0"/>
          </a:p>
          <a:p>
            <a:pPr>
              <a:buSzPct val="25000"/>
            </a:pPr>
            <a:r>
              <a:rPr lang="en-US" sz="1800" b="1" dirty="0"/>
              <a:t>And, all of these categories can be fluid – sexual behavior, identity and attraction can change over time based on an individual’s developmental stage, or cultural environment. </a:t>
            </a:r>
          </a:p>
          <a:p>
            <a:endParaRPr lang="en-US" sz="1800" dirty="0"/>
          </a:p>
          <a:p>
            <a:pPr>
              <a:buSzPct val="25000"/>
            </a:pPr>
            <a:r>
              <a:rPr lang="en-US" sz="1800" b="1" dirty="0"/>
              <a:t>Sexual orientation and gender identity or gender expression are SEPARATE concept. Transgender refers to a person’s gender identity and expression, not to the gender(s) to which they are attracted. So, as with anybody, a transgender person can be gay, straight, bisexual, asexual, </a:t>
            </a:r>
            <a:r>
              <a:rPr lang="en-US" sz="1800" b="1" dirty="0" err="1"/>
              <a:t>polysexual</a:t>
            </a:r>
            <a:r>
              <a:rPr lang="en-US" sz="1800" b="1" dirty="0"/>
              <a:t>, etc. etc. etc. </a:t>
            </a:r>
          </a:p>
          <a:p>
            <a:endParaRPr lang="en-US" sz="1800" dirty="0"/>
          </a:p>
        </p:txBody>
      </p:sp>
      <p:sp>
        <p:nvSpPr>
          <p:cNvPr id="364" name="Shape 364"/>
          <p:cNvSpPr txBox="1"/>
          <p:nvPr/>
        </p:nvSpPr>
        <p:spPr>
          <a:xfrm>
            <a:off x="3884615" y="8684928"/>
            <a:ext cx="2971799" cy="457511"/>
          </a:xfrm>
          <a:prstGeom prst="rect">
            <a:avLst/>
          </a:prstGeom>
          <a:noFill/>
          <a:ln>
            <a:noFill/>
          </a:ln>
        </p:spPr>
        <p:txBody>
          <a:bodyPr lIns="90552" tIns="45263" rIns="90552" bIns="45263" anchor="b" anchorCtr="0">
            <a:noAutofit/>
          </a:bodyPr>
          <a:lstStyle/>
          <a:p>
            <a:pPr algn="r">
              <a:buSzPct val="25000"/>
            </a:pPr>
            <a:r>
              <a:rPr lang="en-US" sz="1200" dirty="0">
                <a:latin typeface="Arial"/>
                <a:ea typeface="Arial"/>
                <a:cs typeface="Arial"/>
                <a:sym typeface="Arial"/>
              </a:rPr>
              <a:t>*</a:t>
            </a:r>
          </a:p>
        </p:txBody>
      </p:sp>
    </p:spTree>
    <p:extLst>
      <p:ext uri="{BB962C8B-B14F-4D97-AF65-F5344CB8AC3E}">
        <p14:creationId xmlns:p14="http://schemas.microsoft.com/office/powerpoint/2010/main" val="42840328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Shape 328"/>
          <p:cNvSpPr>
            <a:spLocks noGrp="1" noRot="1" noChangeAspect="1"/>
          </p:cNvSpPr>
          <p:nvPr>
            <p:ph type="sldImg" idx="2"/>
          </p:nvPr>
        </p:nvSpPr>
        <p:spPr>
          <a:xfrm>
            <a:off x="1144588" y="684213"/>
            <a:ext cx="4570412"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329" name="Shape 329"/>
          <p:cNvSpPr txBox="1">
            <a:spLocks noGrp="1"/>
          </p:cNvSpPr>
          <p:nvPr>
            <p:ph type="body" idx="1"/>
          </p:nvPr>
        </p:nvSpPr>
        <p:spPr>
          <a:xfrm>
            <a:off x="685803" y="4344026"/>
            <a:ext cx="5486399" cy="4114487"/>
          </a:xfrm>
          <a:prstGeom prst="rect">
            <a:avLst/>
          </a:prstGeom>
          <a:noFill/>
          <a:ln>
            <a:noFill/>
          </a:ln>
        </p:spPr>
        <p:txBody>
          <a:bodyPr lIns="90552" tIns="45263" rIns="90552" bIns="45263" anchor="t" anchorCtr="0">
            <a:noAutofit/>
          </a:bodyPr>
          <a:lstStyle/>
          <a:p>
            <a:pPr lvl="0"/>
            <a:r>
              <a:rPr lang="en-US" sz="1100" i="1" dirty="0">
                <a:latin typeface="Times New Roman" pitchFamily="18" charset="0"/>
              </a:rPr>
              <a:t>Say,</a:t>
            </a:r>
            <a:r>
              <a:rPr lang="en-US" sz="1100" b="1" i="1" dirty="0">
                <a:latin typeface="Times New Roman" pitchFamily="18" charset="0"/>
              </a:rPr>
              <a:t> Transgender (or trans) is an umbrella term used to describe people whose gender identity or gender expression is different than the sex they were assigned at birth.  </a:t>
            </a:r>
            <a:endParaRPr lang="en-US" sz="1100" dirty="0">
              <a:latin typeface="Times New Roman" pitchFamily="18" charset="0"/>
            </a:endParaRPr>
          </a:p>
          <a:p>
            <a:r>
              <a:rPr lang="en-US" sz="1100" i="1" dirty="0">
                <a:latin typeface="Times New Roman" pitchFamily="18" charset="0"/>
              </a:rPr>
              <a:t> </a:t>
            </a:r>
            <a:endParaRPr lang="en-US" sz="1100" dirty="0">
              <a:latin typeface="Times New Roman" pitchFamily="18" charset="0"/>
            </a:endParaRPr>
          </a:p>
          <a:p>
            <a:pPr lvl="0"/>
            <a:r>
              <a:rPr lang="en-US" sz="1100" b="1" i="1" dirty="0">
                <a:latin typeface="Times New Roman" pitchFamily="18" charset="0"/>
              </a:rPr>
              <a:t>Since trans people may prefer and identify with certain terms under the transgender umbrella and not others, it is best to ask them what they prefer.</a:t>
            </a:r>
            <a:endParaRPr lang="en-US" sz="1100" dirty="0">
              <a:latin typeface="Times New Roman" pitchFamily="18" charset="0"/>
            </a:endParaRPr>
          </a:p>
          <a:p>
            <a:r>
              <a:rPr lang="en-US" sz="1100" b="1" i="1" dirty="0">
                <a:latin typeface="Times New Roman" pitchFamily="18" charset="0"/>
              </a:rPr>
              <a:t> </a:t>
            </a:r>
            <a:endParaRPr lang="en-US" sz="1100" dirty="0">
              <a:latin typeface="Times New Roman" pitchFamily="18" charset="0"/>
            </a:endParaRPr>
          </a:p>
          <a:p>
            <a:pPr lvl="0"/>
            <a:r>
              <a:rPr lang="en-US" sz="1100" b="1" i="1" dirty="0">
                <a:latin typeface="Times New Roman" pitchFamily="18" charset="0"/>
              </a:rPr>
              <a:t>For this training, we use the term “transwomen” to refer to people who identify along a feminine spectrum of gender who were assigned a male sex at birth instead of “MtF” or “male-to-female.” We do so because language shifts over time and identity</a:t>
            </a:r>
            <a:r>
              <a:rPr lang="en-US" sz="1100" i="1" dirty="0">
                <a:latin typeface="Times New Roman" pitchFamily="18" charset="0"/>
              </a:rPr>
              <a:t> </a:t>
            </a:r>
            <a:r>
              <a:rPr lang="en-US" sz="1100" b="1" i="1" dirty="0">
                <a:latin typeface="Times New Roman" pitchFamily="18" charset="0"/>
              </a:rPr>
              <a:t>terms are culturally and regionally specific. </a:t>
            </a:r>
            <a:endParaRPr lang="en-US" sz="1100" dirty="0">
              <a:latin typeface="Times New Roman" pitchFamily="18" charset="0"/>
            </a:endParaRPr>
          </a:p>
          <a:p>
            <a:r>
              <a:rPr lang="en-US" sz="1100" dirty="0">
                <a:latin typeface="Times New Roman" pitchFamily="18" charset="0"/>
              </a:rPr>
              <a:t> </a:t>
            </a:r>
          </a:p>
          <a:p>
            <a:pPr lvl="0"/>
            <a:r>
              <a:rPr lang="en-US" sz="1100" b="1" i="1" dirty="0">
                <a:latin typeface="Times New Roman" pitchFamily="18" charset="0"/>
              </a:rPr>
              <a:t>We use the term “transmen” to refer to people who identify along a masculine spectrum of gender who were assigned a female sex at birth instead of “FtM” or “female-to-male.”</a:t>
            </a:r>
            <a:endParaRPr lang="en-US" sz="1100" dirty="0">
              <a:latin typeface="Times New Roman" pitchFamily="18" charset="0"/>
            </a:endParaRPr>
          </a:p>
          <a:p>
            <a:r>
              <a:rPr lang="en-US" sz="1100" b="1" i="1" dirty="0">
                <a:latin typeface="Times New Roman" pitchFamily="18" charset="0"/>
              </a:rPr>
              <a:t> </a:t>
            </a:r>
            <a:endParaRPr lang="en-US" sz="1100" dirty="0">
              <a:latin typeface="Times New Roman" pitchFamily="18" charset="0"/>
            </a:endParaRPr>
          </a:p>
          <a:p>
            <a:pPr lvl="0"/>
            <a:r>
              <a:rPr lang="en-US" sz="1100" b="1" i="1" dirty="0">
                <a:latin typeface="Times New Roman" pitchFamily="18" charset="0"/>
              </a:rPr>
              <a:t>People whose gender or gender expression is aligned with the sex they were assigned at birth are often referred to as “cisgender.” To keep things simple in this training, we will use the term “non-trans” rather than cisgender.</a:t>
            </a:r>
            <a:endParaRPr lang="en-US" sz="1100" dirty="0">
              <a:latin typeface="Times New Roman" pitchFamily="18" charset="0"/>
            </a:endParaRPr>
          </a:p>
          <a:p>
            <a:r>
              <a:rPr lang="en-US" sz="1100" b="1" i="1" dirty="0">
                <a:latin typeface="Times New Roman" pitchFamily="18" charset="0"/>
              </a:rPr>
              <a:t> </a:t>
            </a:r>
            <a:endParaRPr lang="en-US" sz="1100" dirty="0">
              <a:latin typeface="Times New Roman" pitchFamily="18" charset="0"/>
            </a:endParaRPr>
          </a:p>
          <a:p>
            <a:pPr lvl="0"/>
            <a:r>
              <a:rPr lang="en-US" sz="1100" b="1" i="1" dirty="0">
                <a:latin typeface="Times New Roman" pitchFamily="18" charset="0"/>
              </a:rPr>
              <a:t>For all of these terms, we recommend that you mirror the language that your client uses. Also, some may define their gender outside of the binary construct of just male or just female. Some might not choose to define themselves by any gender, or some may feel that gender cannot be restricted by just two categories of male and female.</a:t>
            </a:r>
            <a:endParaRPr lang="en-US" sz="1100" dirty="0">
              <a:latin typeface="Times New Roman" pitchFamily="18" charset="0"/>
            </a:endParaRPr>
          </a:p>
          <a:p>
            <a:r>
              <a:rPr lang="en-US" sz="1100" b="1" i="1" dirty="0">
                <a:latin typeface="Times New Roman" pitchFamily="18" charset="0"/>
              </a:rPr>
              <a:t> </a:t>
            </a:r>
            <a:endParaRPr lang="en-US" sz="1100" dirty="0">
              <a:latin typeface="Times New Roman" pitchFamily="18" charset="0"/>
            </a:endParaRPr>
          </a:p>
          <a:p>
            <a:pPr lvl="0"/>
            <a:r>
              <a:rPr lang="en-US" sz="1100" b="1" i="1" dirty="0">
                <a:latin typeface="Times New Roman" pitchFamily="18" charset="0"/>
              </a:rPr>
              <a:t>A key point here is that across cultures there may be very different understandings of gender identity. Learn the terms used in your community and respect what terms people use to self-identify.</a:t>
            </a:r>
            <a:endParaRPr lang="en-US" sz="1100" dirty="0">
              <a:latin typeface="Times New Roman" pitchFamily="18" charset="0"/>
            </a:endParaRPr>
          </a:p>
          <a:p>
            <a:r>
              <a:rPr lang="en-US" sz="1100" b="1" i="1" dirty="0">
                <a:latin typeface="Times New Roman" pitchFamily="18" charset="0"/>
              </a:rPr>
              <a:t> </a:t>
            </a:r>
            <a:endParaRPr lang="en-US" sz="1100" dirty="0">
              <a:latin typeface="Times New Roman" pitchFamily="18" charset="0"/>
            </a:endParaRPr>
          </a:p>
        </p:txBody>
      </p:sp>
      <p:sp>
        <p:nvSpPr>
          <p:cNvPr id="330" name="Shape 330"/>
          <p:cNvSpPr txBox="1"/>
          <p:nvPr/>
        </p:nvSpPr>
        <p:spPr>
          <a:xfrm>
            <a:off x="3884615" y="8684928"/>
            <a:ext cx="2971799" cy="457511"/>
          </a:xfrm>
          <a:prstGeom prst="rect">
            <a:avLst/>
          </a:prstGeom>
          <a:noFill/>
          <a:ln>
            <a:noFill/>
          </a:ln>
        </p:spPr>
        <p:txBody>
          <a:bodyPr lIns="90552" tIns="45263" rIns="90552" bIns="45263" anchor="b" anchorCtr="0">
            <a:noAutofit/>
          </a:bodyPr>
          <a:lstStyle/>
          <a:p>
            <a:pPr algn="r">
              <a:buSzPct val="25000"/>
            </a:pPr>
            <a:r>
              <a:rPr lang="en-US" sz="1200" dirty="0">
                <a:latin typeface="Arial"/>
                <a:ea typeface="Arial"/>
                <a:cs typeface="Arial"/>
                <a:sym typeface="Arial"/>
              </a:rPr>
              <a:t>*</a:t>
            </a:r>
          </a:p>
        </p:txBody>
      </p:sp>
    </p:spTree>
    <p:extLst>
      <p:ext uri="{BB962C8B-B14F-4D97-AF65-F5344CB8AC3E}">
        <p14:creationId xmlns:p14="http://schemas.microsoft.com/office/powerpoint/2010/main" val="7522185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02756" indent="-270291" eaLnBrk="0" hangingPunct="0">
              <a:defRPr>
                <a:solidFill>
                  <a:schemeClr val="tx1"/>
                </a:solidFill>
                <a:latin typeface="Arial" charset="0"/>
                <a:ea typeface="Arial" charset="0"/>
                <a:cs typeface="Arial" charset="0"/>
              </a:defRPr>
            </a:lvl2pPr>
            <a:lvl3pPr marL="1081164" indent="-216233" eaLnBrk="0" hangingPunct="0">
              <a:defRPr>
                <a:solidFill>
                  <a:schemeClr val="tx1"/>
                </a:solidFill>
                <a:latin typeface="Arial" charset="0"/>
                <a:ea typeface="Arial" charset="0"/>
                <a:cs typeface="Arial" charset="0"/>
              </a:defRPr>
            </a:lvl3pPr>
            <a:lvl4pPr marL="1513629" indent="-216233" eaLnBrk="0" hangingPunct="0">
              <a:defRPr>
                <a:solidFill>
                  <a:schemeClr val="tx1"/>
                </a:solidFill>
                <a:latin typeface="Arial" charset="0"/>
                <a:ea typeface="Arial" charset="0"/>
                <a:cs typeface="Arial" charset="0"/>
              </a:defRPr>
            </a:lvl4pPr>
            <a:lvl5pPr marL="1946095" indent="-216233" eaLnBrk="0" hangingPunct="0">
              <a:defRPr>
                <a:solidFill>
                  <a:schemeClr val="tx1"/>
                </a:solidFill>
                <a:latin typeface="Arial" charset="0"/>
                <a:ea typeface="Arial" charset="0"/>
                <a:cs typeface="Arial" charset="0"/>
              </a:defRPr>
            </a:lvl5pPr>
            <a:lvl6pPr marL="2378560" indent="-216233" eaLnBrk="0" fontAlgn="base" hangingPunct="0">
              <a:spcBef>
                <a:spcPct val="0"/>
              </a:spcBef>
              <a:spcAft>
                <a:spcPct val="0"/>
              </a:spcAft>
              <a:defRPr>
                <a:solidFill>
                  <a:schemeClr val="tx1"/>
                </a:solidFill>
                <a:latin typeface="Arial" charset="0"/>
                <a:ea typeface="Arial" charset="0"/>
                <a:cs typeface="Arial" charset="0"/>
              </a:defRPr>
            </a:lvl6pPr>
            <a:lvl7pPr marL="2811026" indent="-216233" eaLnBrk="0" fontAlgn="base" hangingPunct="0">
              <a:spcBef>
                <a:spcPct val="0"/>
              </a:spcBef>
              <a:spcAft>
                <a:spcPct val="0"/>
              </a:spcAft>
              <a:defRPr>
                <a:solidFill>
                  <a:schemeClr val="tx1"/>
                </a:solidFill>
                <a:latin typeface="Arial" charset="0"/>
                <a:ea typeface="Arial" charset="0"/>
                <a:cs typeface="Arial" charset="0"/>
              </a:defRPr>
            </a:lvl7pPr>
            <a:lvl8pPr marL="3243491" indent="-216233" eaLnBrk="0" fontAlgn="base" hangingPunct="0">
              <a:spcBef>
                <a:spcPct val="0"/>
              </a:spcBef>
              <a:spcAft>
                <a:spcPct val="0"/>
              </a:spcAft>
              <a:defRPr>
                <a:solidFill>
                  <a:schemeClr val="tx1"/>
                </a:solidFill>
                <a:latin typeface="Arial" charset="0"/>
                <a:ea typeface="Arial" charset="0"/>
                <a:cs typeface="Arial" charset="0"/>
              </a:defRPr>
            </a:lvl8pPr>
            <a:lvl9pPr marL="3675957" indent="-216233"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A8F60637-4C44-B54A-A0D1-F726E4C68AD1}" type="slidenum">
              <a:rPr lang="en-US">
                <a:solidFill>
                  <a:prstClr val="black"/>
                </a:solidFill>
                <a:latin typeface="Times New Roman" charset="0"/>
              </a:rPr>
              <a:pPr eaLnBrk="1" hangingPunct="1"/>
              <a:t>21</a:t>
            </a:fld>
            <a:endParaRPr lang="en-US">
              <a:solidFill>
                <a:prstClr val="black"/>
              </a:solidFill>
              <a:latin typeface="Times New Roman"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extLst>
      <p:ext uri="{BB962C8B-B14F-4D97-AF65-F5344CB8AC3E}">
        <p14:creationId xmlns:p14="http://schemas.microsoft.com/office/powerpoint/2010/main" val="36731207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Nat C LGBT Logo 3_f.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93719" y="222819"/>
            <a:ext cx="1556564" cy="1686278"/>
          </a:xfrm>
          <a:prstGeom prst="rect">
            <a:avLst/>
          </a:prstGeom>
        </p:spPr>
      </p:pic>
      <p:sp>
        <p:nvSpPr>
          <p:cNvPr id="2" name="Title 1"/>
          <p:cNvSpPr>
            <a:spLocks noGrp="1"/>
          </p:cNvSpPr>
          <p:nvPr>
            <p:ph type="ctrTitle"/>
          </p:nvPr>
        </p:nvSpPr>
        <p:spPr>
          <a:xfrm>
            <a:off x="685800" y="2146864"/>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935412"/>
            <a:ext cx="6400800" cy="1226574"/>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Rectangle 7"/>
          <p:cNvSpPr/>
          <p:nvPr userDrawn="1"/>
        </p:nvSpPr>
        <p:spPr>
          <a:xfrm>
            <a:off x="1" y="5850194"/>
            <a:ext cx="966839" cy="100780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userDrawn="1"/>
        </p:nvSpPr>
        <p:spPr>
          <a:xfrm>
            <a:off x="8195" y="6563614"/>
            <a:ext cx="3293806" cy="261610"/>
          </a:xfrm>
          <a:prstGeom prst="rect">
            <a:avLst/>
          </a:prstGeom>
          <a:noFill/>
        </p:spPr>
        <p:txBody>
          <a:bodyPr wrap="square" rtlCol="0">
            <a:spAutoFit/>
          </a:bodyPr>
          <a:lstStyle/>
          <a:p>
            <a:r>
              <a:rPr lang="en-US" sz="1100" dirty="0">
                <a:solidFill>
                  <a:srgbClr val="000000"/>
                </a:solidFill>
                <a:latin typeface="Century Gothic"/>
                <a:cs typeface="Century Gothic"/>
              </a:rPr>
              <a:t>© 2015 National Coalition for LGBT</a:t>
            </a:r>
            <a:r>
              <a:rPr lang="en-US" sz="1100" baseline="0" dirty="0">
                <a:solidFill>
                  <a:srgbClr val="000000"/>
                </a:solidFill>
                <a:latin typeface="Century Gothic"/>
                <a:cs typeface="Century Gothic"/>
              </a:rPr>
              <a:t> Health</a:t>
            </a:r>
            <a:endParaRPr lang="en-US" sz="1100" dirty="0">
              <a:solidFill>
                <a:srgbClr val="000000"/>
              </a:solidFill>
              <a:latin typeface="Century Gothic"/>
              <a:cs typeface="Century Gothic"/>
            </a:endParaRPr>
          </a:p>
        </p:txBody>
      </p:sp>
    </p:spTree>
    <p:extLst>
      <p:ext uri="{BB962C8B-B14F-4D97-AF65-F5344CB8AC3E}">
        <p14:creationId xmlns:p14="http://schemas.microsoft.com/office/powerpoint/2010/main" val="2063925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EBB3B4D7-E2B7-6741-A54F-6D393FB43831}" type="datetimeFigureOut">
              <a:rPr lang="en-US" smtClean="0"/>
              <a:t>3/21/19</a:t>
            </a:fld>
            <a:endParaRPr lang="en-US"/>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AEC26CD1-5535-354D-AAF8-1E3B76BDDCB1}" type="slidenum">
              <a:rPr lang="en-US" smtClean="0"/>
              <a:t>‹#›</a:t>
            </a:fld>
            <a:endParaRPr lang="en-US"/>
          </a:p>
        </p:txBody>
      </p:sp>
    </p:spTree>
    <p:extLst>
      <p:ext uri="{BB962C8B-B14F-4D97-AF65-F5344CB8AC3E}">
        <p14:creationId xmlns:p14="http://schemas.microsoft.com/office/powerpoint/2010/main" val="2123194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EBB3B4D7-E2B7-6741-A54F-6D393FB43831}" type="datetimeFigureOut">
              <a:rPr lang="en-US" smtClean="0"/>
              <a:t>3/21/19</a:t>
            </a:fld>
            <a:endParaRPr lang="en-US"/>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AEC26CD1-5535-354D-AAF8-1E3B76BDDCB1}" type="slidenum">
              <a:rPr lang="en-US" smtClean="0"/>
              <a:t>‹#›</a:t>
            </a:fld>
            <a:endParaRPr lang="en-US"/>
          </a:p>
        </p:txBody>
      </p:sp>
    </p:spTree>
    <p:extLst>
      <p:ext uri="{BB962C8B-B14F-4D97-AF65-F5344CB8AC3E}">
        <p14:creationId xmlns:p14="http://schemas.microsoft.com/office/powerpoint/2010/main" val="37136919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a:xfrm>
            <a:off x="6727825" y="6408739"/>
            <a:ext cx="1919288" cy="365125"/>
          </a:xfrm>
          <a:prstGeom prst="rect">
            <a:avLst/>
          </a:prstGeom>
        </p:spPr>
        <p:txBody>
          <a:bodyPr/>
          <a:lstStyle>
            <a:lvl1pPr>
              <a:defRPr/>
            </a:lvl1pPr>
          </a:lstStyle>
          <a:p>
            <a:pPr>
              <a:defRPr/>
            </a:pPr>
            <a:fld id="{A201D871-D04E-45FA-B69D-7C576C4333CE}" type="datetime1">
              <a:rPr lang="en-US"/>
              <a:pPr>
                <a:defRPr/>
              </a:pPr>
              <a:t>3/21/19</a:t>
            </a:fld>
            <a:endParaRPr lang="en-US" dirty="0"/>
          </a:p>
        </p:txBody>
      </p:sp>
      <p:sp>
        <p:nvSpPr>
          <p:cNvPr id="5" name="Footer Placeholder 2"/>
          <p:cNvSpPr>
            <a:spLocks noGrp="1"/>
          </p:cNvSpPr>
          <p:nvPr>
            <p:ph type="ftr" sz="quarter" idx="11"/>
          </p:nvPr>
        </p:nvSpPr>
        <p:spPr>
          <a:xfrm>
            <a:off x="4379914" y="6408739"/>
            <a:ext cx="2351087" cy="365125"/>
          </a:xfrm>
          <a:prstGeom prst="rect">
            <a:avLst/>
          </a:prstGeom>
        </p:spPr>
        <p:txBody>
          <a:bodyPr/>
          <a:lstStyle>
            <a:lvl1pPr>
              <a:defRPr/>
            </a:lvl1pPr>
          </a:lstStyle>
          <a:p>
            <a:pPr>
              <a:defRPr/>
            </a:pPr>
            <a:endParaRPr lang="en-US" dirty="0"/>
          </a:p>
        </p:txBody>
      </p:sp>
    </p:spTree>
    <p:extLst>
      <p:ext uri="{BB962C8B-B14F-4D97-AF65-F5344CB8AC3E}">
        <p14:creationId xmlns:p14="http://schemas.microsoft.com/office/powerpoint/2010/main" val="167781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301625" y="228600"/>
            <a:ext cx="8534399" cy="758825"/>
          </a:xfrm>
          <a:prstGeom prst="rect">
            <a:avLst/>
          </a:prstGeom>
          <a:noFill/>
          <a:ln>
            <a:noFill/>
          </a:ln>
        </p:spPr>
        <p:txBody>
          <a:bodyPr lIns="91425" tIns="91425" rIns="91425" bIns="91425" anchor="b" anchorCtr="0"/>
          <a:lstStyle>
            <a:lvl1pPr algn="ctr" rtl="0">
              <a:spcBef>
                <a:spcPts val="0"/>
              </a:spcBef>
              <a:spcAft>
                <a:spcPts val="0"/>
              </a:spcAft>
              <a:defRPr sz="3300">
                <a:solidFill>
                  <a:srgbClr val="164C6C"/>
                </a:solidFill>
                <a:latin typeface="Georgia"/>
                <a:ea typeface="Georgia"/>
                <a:cs typeface="Georgia"/>
                <a:sym typeface="Georgia"/>
              </a:defRPr>
            </a:lvl1pPr>
            <a:lvl2pPr algn="ctr" rtl="0">
              <a:spcBef>
                <a:spcPts val="0"/>
              </a:spcBef>
              <a:spcAft>
                <a:spcPts val="0"/>
              </a:spcAft>
              <a:defRPr sz="3300">
                <a:solidFill>
                  <a:srgbClr val="164C6C"/>
                </a:solidFill>
                <a:latin typeface="Georgia"/>
                <a:ea typeface="Georgia"/>
                <a:cs typeface="Georgia"/>
                <a:sym typeface="Georgia"/>
              </a:defRPr>
            </a:lvl2pPr>
            <a:lvl3pPr algn="ctr" rtl="0">
              <a:spcBef>
                <a:spcPts val="0"/>
              </a:spcBef>
              <a:spcAft>
                <a:spcPts val="0"/>
              </a:spcAft>
              <a:defRPr sz="3300">
                <a:solidFill>
                  <a:srgbClr val="164C6C"/>
                </a:solidFill>
                <a:latin typeface="Georgia"/>
                <a:ea typeface="Georgia"/>
                <a:cs typeface="Georgia"/>
                <a:sym typeface="Georgia"/>
              </a:defRPr>
            </a:lvl3pPr>
            <a:lvl4pPr algn="ctr" rtl="0">
              <a:spcBef>
                <a:spcPts val="0"/>
              </a:spcBef>
              <a:spcAft>
                <a:spcPts val="0"/>
              </a:spcAft>
              <a:defRPr sz="3300">
                <a:solidFill>
                  <a:srgbClr val="164C6C"/>
                </a:solidFill>
                <a:latin typeface="Georgia"/>
                <a:ea typeface="Georgia"/>
                <a:cs typeface="Georgia"/>
                <a:sym typeface="Georgia"/>
              </a:defRPr>
            </a:lvl4pPr>
            <a:lvl5pPr algn="ctr" rtl="0">
              <a:spcBef>
                <a:spcPts val="0"/>
              </a:spcBef>
              <a:spcAft>
                <a:spcPts val="0"/>
              </a:spcAft>
              <a:defRPr sz="3300">
                <a:solidFill>
                  <a:srgbClr val="164C6C"/>
                </a:solidFill>
                <a:latin typeface="Georgia"/>
                <a:ea typeface="Georgia"/>
                <a:cs typeface="Georgia"/>
                <a:sym typeface="Georgia"/>
              </a:defRPr>
            </a:lvl5pPr>
            <a:lvl6pPr marL="457200" algn="ctr" rtl="0">
              <a:spcBef>
                <a:spcPts val="0"/>
              </a:spcBef>
              <a:spcAft>
                <a:spcPts val="0"/>
              </a:spcAft>
              <a:defRPr sz="3300">
                <a:solidFill>
                  <a:srgbClr val="164C6C"/>
                </a:solidFill>
                <a:latin typeface="Georgia"/>
                <a:ea typeface="Georgia"/>
                <a:cs typeface="Georgia"/>
                <a:sym typeface="Georgia"/>
              </a:defRPr>
            </a:lvl6pPr>
            <a:lvl7pPr marL="914400" algn="ctr" rtl="0">
              <a:spcBef>
                <a:spcPts val="0"/>
              </a:spcBef>
              <a:spcAft>
                <a:spcPts val="0"/>
              </a:spcAft>
              <a:defRPr sz="3300">
                <a:solidFill>
                  <a:srgbClr val="164C6C"/>
                </a:solidFill>
                <a:latin typeface="Georgia"/>
                <a:ea typeface="Georgia"/>
                <a:cs typeface="Georgia"/>
                <a:sym typeface="Georgia"/>
              </a:defRPr>
            </a:lvl7pPr>
            <a:lvl8pPr marL="1371600" algn="ctr" rtl="0">
              <a:spcBef>
                <a:spcPts val="0"/>
              </a:spcBef>
              <a:spcAft>
                <a:spcPts val="0"/>
              </a:spcAft>
              <a:defRPr sz="3300">
                <a:solidFill>
                  <a:srgbClr val="164C6C"/>
                </a:solidFill>
                <a:latin typeface="Georgia"/>
                <a:ea typeface="Georgia"/>
                <a:cs typeface="Georgia"/>
                <a:sym typeface="Georgia"/>
              </a:defRPr>
            </a:lvl8pPr>
            <a:lvl9pPr marL="1828800" algn="ctr" rtl="0">
              <a:spcBef>
                <a:spcPts val="0"/>
              </a:spcBef>
              <a:spcAft>
                <a:spcPts val="0"/>
              </a:spcAft>
              <a:defRPr sz="3300">
                <a:solidFill>
                  <a:srgbClr val="164C6C"/>
                </a:solidFill>
                <a:latin typeface="Georgia"/>
                <a:ea typeface="Georgia"/>
                <a:cs typeface="Georgia"/>
                <a:sym typeface="Georgia"/>
              </a:defRPr>
            </a:lvl9pPr>
          </a:lstStyle>
          <a:p>
            <a:endParaRPr/>
          </a:p>
        </p:txBody>
      </p:sp>
      <p:sp>
        <p:nvSpPr>
          <p:cNvPr id="132" name="Shape 132"/>
          <p:cNvSpPr txBox="1">
            <a:spLocks noGrp="1"/>
          </p:cNvSpPr>
          <p:nvPr>
            <p:ph type="body" idx="1"/>
          </p:nvPr>
        </p:nvSpPr>
        <p:spPr>
          <a:xfrm>
            <a:off x="5029200" y="1828800"/>
            <a:ext cx="3657600" cy="4800600"/>
          </a:xfrm>
          <a:prstGeom prst="rect">
            <a:avLst/>
          </a:prstGeom>
          <a:noFill/>
          <a:ln>
            <a:noFill/>
          </a:ln>
        </p:spPr>
        <p:txBody>
          <a:bodyPr lIns="91425" tIns="91425" rIns="91425" bIns="91425" anchor="t" anchorCtr="0"/>
          <a:lstStyle>
            <a:lvl1pPr marL="0" algn="l" rtl="0">
              <a:defRPr>
                <a:solidFill>
                  <a:schemeClr val="dk1"/>
                </a:solidFill>
                <a:latin typeface="Georgia"/>
                <a:ea typeface="Georgia"/>
                <a:cs typeface="Georgia"/>
                <a:sym typeface="Georgia"/>
              </a:defRPr>
            </a:lvl1pPr>
            <a:lvl2pPr marL="457200" algn="l" rtl="0">
              <a:defRPr>
                <a:solidFill>
                  <a:schemeClr val="dk1"/>
                </a:solidFill>
                <a:latin typeface="Georgia"/>
                <a:ea typeface="Georgia"/>
                <a:cs typeface="Georgia"/>
                <a:sym typeface="Georgia"/>
              </a:defRPr>
            </a:lvl2pPr>
            <a:lvl3pPr marL="914400" algn="l" rtl="0">
              <a:defRPr>
                <a:solidFill>
                  <a:schemeClr val="dk1"/>
                </a:solidFill>
                <a:latin typeface="Georgia"/>
                <a:ea typeface="Georgia"/>
                <a:cs typeface="Georgia"/>
                <a:sym typeface="Georgia"/>
              </a:defRPr>
            </a:lvl3pPr>
            <a:lvl4pPr marL="1371600" algn="l" rtl="0">
              <a:defRPr>
                <a:solidFill>
                  <a:schemeClr val="dk1"/>
                </a:solidFill>
                <a:latin typeface="Georgia"/>
                <a:ea typeface="Georgia"/>
                <a:cs typeface="Georgia"/>
                <a:sym typeface="Georgia"/>
              </a:defRPr>
            </a:lvl4pPr>
            <a:lvl5pPr marL="1828800" algn="l" rtl="0">
              <a:defRPr>
                <a:solidFill>
                  <a:schemeClr val="dk1"/>
                </a:solidFill>
                <a:latin typeface="Georgia"/>
                <a:ea typeface="Georgia"/>
                <a:cs typeface="Georgia"/>
                <a:sym typeface="Georgia"/>
              </a:defRPr>
            </a:lvl5pPr>
            <a:lvl6pPr marL="2286000" algn="l" rtl="0">
              <a:defRPr>
                <a:solidFill>
                  <a:schemeClr val="dk1"/>
                </a:solidFill>
                <a:latin typeface="Georgia"/>
                <a:ea typeface="Georgia"/>
                <a:cs typeface="Georgia"/>
                <a:sym typeface="Georgia"/>
              </a:defRPr>
            </a:lvl6pPr>
            <a:lvl7pPr marL="2743200" algn="l" rtl="0">
              <a:defRPr>
                <a:solidFill>
                  <a:schemeClr val="dk1"/>
                </a:solidFill>
                <a:latin typeface="Georgia"/>
                <a:ea typeface="Georgia"/>
                <a:cs typeface="Georgia"/>
                <a:sym typeface="Georgia"/>
              </a:defRPr>
            </a:lvl7pPr>
            <a:lvl8pPr marL="3200400" algn="l" rtl="0">
              <a:defRPr>
                <a:solidFill>
                  <a:schemeClr val="dk1"/>
                </a:solidFill>
                <a:latin typeface="Georgia"/>
                <a:ea typeface="Georgia"/>
                <a:cs typeface="Georgia"/>
                <a:sym typeface="Georgia"/>
              </a:defRPr>
            </a:lvl8pPr>
            <a:lvl9pPr marL="3657600" algn="l" rtl="0">
              <a:defRPr>
                <a:solidFill>
                  <a:schemeClr val="dk1"/>
                </a:solidFill>
                <a:latin typeface="Georgia"/>
                <a:ea typeface="Georgia"/>
                <a:cs typeface="Georgia"/>
                <a:sym typeface="Georgia"/>
              </a:defRPr>
            </a:lvl9pPr>
          </a:lstStyle>
          <a:p>
            <a:endParaRPr/>
          </a:p>
        </p:txBody>
      </p:sp>
      <p:sp>
        <p:nvSpPr>
          <p:cNvPr id="133" name="Shape 133"/>
          <p:cNvSpPr txBox="1">
            <a:spLocks noGrp="1"/>
          </p:cNvSpPr>
          <p:nvPr>
            <p:ph type="body" idx="2"/>
          </p:nvPr>
        </p:nvSpPr>
        <p:spPr>
          <a:xfrm>
            <a:off x="301625" y="1524000"/>
            <a:ext cx="8534399" cy="4598987"/>
          </a:xfrm>
          <a:prstGeom prst="rect">
            <a:avLst/>
          </a:prstGeom>
          <a:noFill/>
          <a:ln>
            <a:noFill/>
          </a:ln>
        </p:spPr>
        <p:txBody>
          <a:bodyPr lIns="91425" tIns="91425" rIns="91425" bIns="91425" anchor="t" anchorCtr="0"/>
          <a:lstStyle>
            <a:lvl1pPr marL="273050" indent="-184150" algn="l" rtl="0">
              <a:spcBef>
                <a:spcPts val="540"/>
              </a:spcBef>
              <a:spcAft>
                <a:spcPts val="0"/>
              </a:spcAft>
              <a:buClr>
                <a:schemeClr val="accent1"/>
              </a:buClr>
              <a:buFont typeface="Arial"/>
              <a:buChar char="•"/>
              <a:defRPr sz="2700">
                <a:solidFill>
                  <a:schemeClr val="dk1"/>
                </a:solidFill>
                <a:latin typeface="Georgia"/>
                <a:ea typeface="Georgia"/>
                <a:cs typeface="Georgia"/>
                <a:sym typeface="Georgia"/>
              </a:defRPr>
            </a:lvl1pPr>
            <a:lvl2pPr marL="547688" indent="-223837" algn="l" rtl="0">
              <a:spcBef>
                <a:spcPts val="440"/>
              </a:spcBef>
              <a:spcAft>
                <a:spcPts val="0"/>
              </a:spcAft>
              <a:buClr>
                <a:schemeClr val="accent2"/>
              </a:buClr>
              <a:buFont typeface="Arial"/>
              <a:buChar char="•"/>
              <a:defRPr sz="2200">
                <a:solidFill>
                  <a:schemeClr val="dk2"/>
                </a:solidFill>
                <a:latin typeface="Georgia"/>
                <a:ea typeface="Georgia"/>
                <a:cs typeface="Georgia"/>
                <a:sym typeface="Georgia"/>
              </a:defRPr>
            </a:lvl2pPr>
            <a:lvl3pPr marL="822325" indent="-180975" algn="l" rtl="0">
              <a:spcBef>
                <a:spcPts val="400"/>
              </a:spcBef>
              <a:spcAft>
                <a:spcPts val="0"/>
              </a:spcAft>
              <a:buClr>
                <a:srgbClr val="1B587C"/>
              </a:buClr>
              <a:buFont typeface="Arial"/>
              <a:buChar char="•"/>
              <a:defRPr sz="2000">
                <a:solidFill>
                  <a:schemeClr val="dk1"/>
                </a:solidFill>
                <a:latin typeface="Georgia"/>
                <a:ea typeface="Georgia"/>
                <a:cs typeface="Georgia"/>
                <a:sym typeface="Georgia"/>
              </a:defRPr>
            </a:lvl3pPr>
            <a:lvl4pPr marL="1096963" indent="-179387" algn="l" rtl="0">
              <a:spcBef>
                <a:spcPts val="400"/>
              </a:spcBef>
              <a:spcAft>
                <a:spcPts val="0"/>
              </a:spcAft>
              <a:buClr>
                <a:srgbClr val="4E8542"/>
              </a:buClr>
              <a:buFont typeface="Arial"/>
              <a:buChar char="•"/>
              <a:defRPr sz="2000">
                <a:solidFill>
                  <a:schemeClr val="dk2"/>
                </a:solidFill>
                <a:latin typeface="Georgia"/>
                <a:ea typeface="Georgia"/>
                <a:cs typeface="Georgia"/>
                <a:sym typeface="Georgia"/>
              </a:defRPr>
            </a:lvl4pPr>
            <a:lvl5pPr marL="1371600" indent="-152400" algn="l" rtl="0">
              <a:spcBef>
                <a:spcPts val="400"/>
              </a:spcBef>
              <a:spcAft>
                <a:spcPts val="0"/>
              </a:spcAft>
              <a:buClr>
                <a:srgbClr val="604878"/>
              </a:buClr>
              <a:buFont typeface="Arial"/>
              <a:buChar char="•"/>
              <a:defRPr sz="2000">
                <a:solidFill>
                  <a:schemeClr val="dk1"/>
                </a:solidFill>
                <a:latin typeface="Georgia"/>
                <a:ea typeface="Georgia"/>
                <a:cs typeface="Georgia"/>
                <a:sym typeface="Georgia"/>
              </a:defRPr>
            </a:lvl5pPr>
            <a:lvl6pPr marL="1645920" indent="-131445" algn="l" rtl="0">
              <a:spcBef>
                <a:spcPts val="360"/>
              </a:spcBef>
              <a:buClr>
                <a:schemeClr val="accent6"/>
              </a:buClr>
              <a:buFont typeface="Arial"/>
              <a:buChar char="•"/>
              <a:defRPr sz="1800">
                <a:solidFill>
                  <a:schemeClr val="dk1"/>
                </a:solidFill>
                <a:latin typeface="Georgia"/>
                <a:ea typeface="Georgia"/>
                <a:cs typeface="Georgia"/>
                <a:sym typeface="Georgia"/>
              </a:defRPr>
            </a:lvl6pPr>
            <a:lvl7pPr marL="1920240" indent="-139064" algn="l" rtl="0">
              <a:spcBef>
                <a:spcPts val="320"/>
              </a:spcBef>
              <a:buClr>
                <a:srgbClr val="D37007"/>
              </a:buClr>
              <a:buFont typeface="Arial"/>
              <a:buChar char="•"/>
              <a:defRPr sz="1600" baseline="0">
                <a:solidFill>
                  <a:schemeClr val="dk1"/>
                </a:solidFill>
                <a:latin typeface="Georgia"/>
                <a:ea typeface="Georgia"/>
                <a:cs typeface="Georgia"/>
                <a:sym typeface="Georgia"/>
              </a:defRPr>
            </a:lvl7pPr>
            <a:lvl8pPr marL="2103120" indent="-125095" algn="l" rtl="0">
              <a:spcBef>
                <a:spcPts val="320"/>
              </a:spcBef>
              <a:buClr>
                <a:srgbClr val="D37007"/>
              </a:buClr>
              <a:buFont typeface="Arial"/>
              <a:buChar char="•"/>
              <a:defRPr sz="1600">
                <a:solidFill>
                  <a:schemeClr val="dk1"/>
                </a:solidFill>
                <a:latin typeface="Georgia"/>
                <a:ea typeface="Georgia"/>
                <a:cs typeface="Georgia"/>
                <a:sym typeface="Georgia"/>
              </a:defRPr>
            </a:lvl8pPr>
            <a:lvl9pPr marL="2377440" indent="-145414" algn="l" rtl="0">
              <a:spcBef>
                <a:spcPts val="280"/>
              </a:spcBef>
              <a:buClr>
                <a:srgbClr val="8C242F"/>
              </a:buClr>
              <a:buFont typeface="Arial"/>
              <a:buChar char="•"/>
              <a:defRPr sz="1400" cap="small" baseline="0">
                <a:solidFill>
                  <a:schemeClr val="dk1"/>
                </a:solidFill>
                <a:latin typeface="Georgia"/>
                <a:ea typeface="Georgia"/>
                <a:cs typeface="Georgia"/>
                <a:sym typeface="Georgia"/>
              </a:defRPr>
            </a:lvl9pPr>
          </a:lstStyle>
          <a:p>
            <a:endParaRPr/>
          </a:p>
        </p:txBody>
      </p:sp>
      <p:sp>
        <p:nvSpPr>
          <p:cNvPr id="134" name="Shape 134"/>
          <p:cNvSpPr txBox="1">
            <a:spLocks noGrp="1"/>
          </p:cNvSpPr>
          <p:nvPr>
            <p:ph type="dt" idx="10"/>
          </p:nvPr>
        </p:nvSpPr>
        <p:spPr>
          <a:xfrm>
            <a:off x="5791200" y="6410325"/>
            <a:ext cx="3044825" cy="365125"/>
          </a:xfrm>
          <a:prstGeom prst="rect">
            <a:avLst/>
          </a:prstGeom>
          <a:noFill/>
          <a:ln>
            <a:noFill/>
          </a:ln>
        </p:spPr>
        <p:txBody>
          <a:bodyPr lIns="91425" tIns="91425" rIns="91425" bIns="91425" anchor="t" anchorCtr="0"/>
          <a:lstStyle>
            <a:lvl1pPr marL="0" marR="0" indent="0" algn="r" rtl="0">
              <a:defRPr sz="1400" b="0" i="0" u="none" strike="noStrike" cap="none" baseline="0">
                <a:solidFill>
                  <a:srgbClr val="FFFFFF"/>
                </a:solidFill>
                <a:latin typeface="Georgia"/>
                <a:ea typeface="Georgia"/>
                <a:cs typeface="Georgia"/>
                <a:sym typeface="Georgia"/>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35" name="Shape 135"/>
          <p:cNvSpPr txBox="1">
            <a:spLocks noGrp="1"/>
          </p:cNvSpPr>
          <p:nvPr>
            <p:ph type="ftr" idx="11"/>
          </p:nvPr>
        </p:nvSpPr>
        <p:spPr>
          <a:xfrm>
            <a:off x="304800" y="6410325"/>
            <a:ext cx="3581399" cy="366711"/>
          </a:xfrm>
          <a:prstGeom prst="rect">
            <a:avLst/>
          </a:prstGeom>
          <a:noFill/>
          <a:ln>
            <a:noFill/>
          </a:ln>
        </p:spPr>
        <p:txBody>
          <a:bodyPr lIns="91425" tIns="91425" rIns="91425" bIns="91425" anchor="t" anchorCtr="0"/>
          <a:lstStyle>
            <a:lvl1pPr marL="0" marR="0" indent="0" algn="l" rtl="0">
              <a:defRPr sz="1800" b="0" i="0" u="none" strike="noStrike" cap="none" baseline="0">
                <a:solidFill>
                  <a:schemeClr val="dk1"/>
                </a:solidFill>
                <a:latin typeface="Georgia"/>
                <a:ea typeface="Georgia"/>
                <a:cs typeface="Georgia"/>
                <a:sym typeface="Georgia"/>
              </a:defRPr>
            </a:lvl1pPr>
            <a:lvl2pPr marL="457200" marR="0" indent="0" algn="l" rtl="0">
              <a:defRPr sz="1800" b="0" i="0" u="none" strike="noStrike" cap="none" baseline="0">
                <a:solidFill>
                  <a:schemeClr val="dk1"/>
                </a:solidFill>
                <a:latin typeface="Georgia"/>
                <a:ea typeface="Georgia"/>
                <a:cs typeface="Georgia"/>
                <a:sym typeface="Georgia"/>
              </a:defRPr>
            </a:lvl2pPr>
            <a:lvl3pPr marL="914400" marR="0" indent="0" algn="l" rtl="0">
              <a:defRPr sz="1800" b="0" i="0" u="none" strike="noStrike" cap="none" baseline="0">
                <a:solidFill>
                  <a:schemeClr val="dk1"/>
                </a:solidFill>
                <a:latin typeface="Georgia"/>
                <a:ea typeface="Georgia"/>
                <a:cs typeface="Georgia"/>
                <a:sym typeface="Georgia"/>
              </a:defRPr>
            </a:lvl3pPr>
            <a:lvl4pPr marL="1371600" marR="0" indent="0" algn="l" rtl="0">
              <a:defRPr sz="1800" b="0" i="0" u="none" strike="noStrike" cap="none" baseline="0">
                <a:solidFill>
                  <a:schemeClr val="dk1"/>
                </a:solidFill>
                <a:latin typeface="Georgia"/>
                <a:ea typeface="Georgia"/>
                <a:cs typeface="Georgia"/>
                <a:sym typeface="Georgia"/>
              </a:defRPr>
            </a:lvl4pPr>
            <a:lvl5pPr marL="1828800" marR="0" indent="0" algn="l" rtl="0">
              <a:defRPr sz="1800" b="0" i="0" u="none" strike="noStrike" cap="none" baseline="0">
                <a:solidFill>
                  <a:schemeClr val="dk1"/>
                </a:solidFill>
                <a:latin typeface="Georgia"/>
                <a:ea typeface="Georgia"/>
                <a:cs typeface="Georgia"/>
                <a:sym typeface="Georgia"/>
              </a:defRPr>
            </a:lvl5pPr>
            <a:lvl6pPr marL="2286000" marR="0" indent="0" algn="l" rtl="0">
              <a:defRPr sz="1800" b="0" i="0" u="none" strike="noStrike" cap="none" baseline="0">
                <a:solidFill>
                  <a:schemeClr val="dk1"/>
                </a:solidFill>
                <a:latin typeface="Georgia"/>
                <a:ea typeface="Georgia"/>
                <a:cs typeface="Georgia"/>
                <a:sym typeface="Georgia"/>
              </a:defRPr>
            </a:lvl6pPr>
            <a:lvl7pPr marL="2743200" marR="0" indent="0" algn="l" rtl="0">
              <a:defRPr sz="1800" b="0" i="0" u="none" strike="noStrike" cap="none" baseline="0">
                <a:solidFill>
                  <a:schemeClr val="dk1"/>
                </a:solidFill>
                <a:latin typeface="Georgia"/>
                <a:ea typeface="Georgia"/>
                <a:cs typeface="Georgia"/>
                <a:sym typeface="Georgia"/>
              </a:defRPr>
            </a:lvl7pPr>
            <a:lvl8pPr marL="3200400" marR="0" indent="0" algn="l" rtl="0">
              <a:defRPr sz="1800" b="0" i="0" u="none" strike="noStrike" cap="none" baseline="0">
                <a:solidFill>
                  <a:schemeClr val="dk1"/>
                </a:solidFill>
                <a:latin typeface="Georgia"/>
                <a:ea typeface="Georgia"/>
                <a:cs typeface="Georgia"/>
                <a:sym typeface="Georgia"/>
              </a:defRPr>
            </a:lvl8pPr>
            <a:lvl9pPr marL="3657600" marR="0" indent="0" algn="l" rtl="0">
              <a:defRPr sz="1800" b="0" i="0" u="none" strike="noStrike" cap="none" baseline="0">
                <a:solidFill>
                  <a:schemeClr val="dk1"/>
                </a:solidFill>
                <a:latin typeface="Georgia"/>
                <a:ea typeface="Georgia"/>
                <a:cs typeface="Georgia"/>
                <a:sym typeface="Georgia"/>
              </a:defRPr>
            </a:lvl9pPr>
          </a:lstStyle>
          <a:p>
            <a:endParaRPr/>
          </a:p>
        </p:txBody>
      </p:sp>
      <p:sp>
        <p:nvSpPr>
          <p:cNvPr id="136" name="Shape 136"/>
          <p:cNvSpPr txBox="1">
            <a:spLocks noGrp="1"/>
          </p:cNvSpPr>
          <p:nvPr>
            <p:ph type="sldNum" idx="12"/>
          </p:nvPr>
        </p:nvSpPr>
        <p:spPr>
          <a:xfrm>
            <a:off x="4343400" y="1039812"/>
            <a:ext cx="457200" cy="441324"/>
          </a:xfrm>
          <a:prstGeom prst="rect">
            <a:avLst/>
          </a:prstGeom>
          <a:noFill/>
          <a:ln>
            <a:noFill/>
          </a:ln>
        </p:spPr>
        <p:txBody>
          <a:bodyPr lIns="91425" tIns="91425" rIns="91425" bIns="91425" anchor="ctr" anchorCtr="0"/>
          <a:lstStyle>
            <a:lvl1pPr marL="0" marR="0" indent="0" algn="ctr" rtl="0">
              <a:defRPr sz="1600" b="0" i="0" u="none" strike="noStrike" cap="none" baseline="0">
                <a:solidFill>
                  <a:srgbClr val="164C6C"/>
                </a:solidFill>
                <a:latin typeface="Georgia"/>
                <a:ea typeface="Georgia"/>
                <a:cs typeface="Georgia"/>
                <a:sym typeface="Georgia"/>
              </a:defRPr>
            </a:lvl1pPr>
            <a:lvl2pPr>
              <a:defRPr/>
            </a:lvl2pPr>
            <a:lvl3pPr>
              <a:defRPr/>
            </a:lvl3pPr>
            <a:lvl4pPr>
              <a:defRPr/>
            </a:lvl4pPr>
            <a:lvl5pPr>
              <a:defRPr/>
            </a:lvl5pPr>
            <a:lvl6pPr>
              <a:defRPr/>
            </a:lvl6pPr>
            <a:lvl7pPr>
              <a:defRPr/>
            </a:lvl7pPr>
            <a:lvl8pPr>
              <a:defRPr/>
            </a:lvl8pPr>
            <a:lvl9pPr>
              <a:defRPr/>
            </a:lvl9pPr>
          </a:lstStyle>
          <a:p>
            <a:endParaRPr/>
          </a:p>
        </p:txBody>
      </p:sp>
    </p:spTree>
    <p:extLst>
      <p:ext uri="{BB962C8B-B14F-4D97-AF65-F5344CB8AC3E}">
        <p14:creationId xmlns:p14="http://schemas.microsoft.com/office/powerpoint/2010/main" val="1944560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251710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EBB3B4D7-E2B7-6741-A54F-6D393FB43831}" type="datetimeFigureOut">
              <a:rPr lang="en-US" smtClean="0"/>
              <a:t>3/21/19</a:t>
            </a:fld>
            <a:endParaRPr lang="en-US"/>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AEC26CD1-5535-354D-AAF8-1E3B76BDDCB1}" type="slidenum">
              <a:rPr lang="en-US" smtClean="0"/>
              <a:t>‹#›</a:t>
            </a:fld>
            <a:endParaRPr lang="en-US"/>
          </a:p>
        </p:txBody>
      </p:sp>
    </p:spTree>
    <p:extLst>
      <p:ext uri="{BB962C8B-B14F-4D97-AF65-F5344CB8AC3E}">
        <p14:creationId xmlns:p14="http://schemas.microsoft.com/office/powerpoint/2010/main" val="3511983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EBB3B4D7-E2B7-6741-A54F-6D393FB43831}" type="datetimeFigureOut">
              <a:rPr lang="en-US" smtClean="0"/>
              <a:t>3/21/19</a:t>
            </a:fld>
            <a:endParaRPr lang="en-US"/>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AEC26CD1-5535-354D-AAF8-1E3B76BDDCB1}" type="slidenum">
              <a:rPr lang="en-US" smtClean="0"/>
              <a:t>‹#›</a:t>
            </a:fld>
            <a:endParaRPr lang="en-US"/>
          </a:p>
        </p:txBody>
      </p:sp>
    </p:spTree>
    <p:extLst>
      <p:ext uri="{BB962C8B-B14F-4D97-AF65-F5344CB8AC3E}">
        <p14:creationId xmlns:p14="http://schemas.microsoft.com/office/powerpoint/2010/main" val="424490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fld id="{EBB3B4D7-E2B7-6741-A54F-6D393FB43831}" type="datetimeFigureOut">
              <a:rPr lang="en-US" smtClean="0"/>
              <a:t>3/21/19</a:t>
            </a:fld>
            <a:endParaRPr lang="en-US"/>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AEC26CD1-5535-354D-AAF8-1E3B76BDDCB1}" type="slidenum">
              <a:rPr lang="en-US" smtClean="0"/>
              <a:t>‹#›</a:t>
            </a:fld>
            <a:endParaRPr lang="en-US"/>
          </a:p>
        </p:txBody>
      </p:sp>
    </p:spTree>
    <p:extLst>
      <p:ext uri="{BB962C8B-B14F-4D97-AF65-F5344CB8AC3E}">
        <p14:creationId xmlns:p14="http://schemas.microsoft.com/office/powerpoint/2010/main" val="1398085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2"/>
            <a:ext cx="2133600" cy="365125"/>
          </a:xfrm>
          <a:prstGeom prst="rect">
            <a:avLst/>
          </a:prstGeom>
        </p:spPr>
        <p:txBody>
          <a:bodyPr/>
          <a:lstStyle/>
          <a:p>
            <a:fld id="{EBB3B4D7-E2B7-6741-A54F-6D393FB43831}" type="datetimeFigureOut">
              <a:rPr lang="en-US" smtClean="0"/>
              <a:t>3/21/19</a:t>
            </a:fld>
            <a:endParaRPr lang="en-US"/>
          </a:p>
        </p:txBody>
      </p:sp>
      <p:sp>
        <p:nvSpPr>
          <p:cNvPr id="8" name="Footer Placeholder 7"/>
          <p:cNvSpPr>
            <a:spLocks noGrp="1"/>
          </p:cNvSpPr>
          <p:nvPr>
            <p:ph type="ftr" sz="quarter" idx="11"/>
          </p:nvPr>
        </p:nvSpPr>
        <p:spPr>
          <a:xfrm>
            <a:off x="3124200" y="6356352"/>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AEC26CD1-5535-354D-AAF8-1E3B76BDDCB1}" type="slidenum">
              <a:rPr lang="en-US" smtClean="0"/>
              <a:t>‹#›</a:t>
            </a:fld>
            <a:endParaRPr lang="en-US"/>
          </a:p>
        </p:txBody>
      </p:sp>
    </p:spTree>
    <p:extLst>
      <p:ext uri="{BB962C8B-B14F-4D97-AF65-F5344CB8AC3E}">
        <p14:creationId xmlns:p14="http://schemas.microsoft.com/office/powerpoint/2010/main" val="1995278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2"/>
            <a:ext cx="2133600" cy="365125"/>
          </a:xfrm>
          <a:prstGeom prst="rect">
            <a:avLst/>
          </a:prstGeom>
        </p:spPr>
        <p:txBody>
          <a:bodyPr/>
          <a:lstStyle/>
          <a:p>
            <a:fld id="{EBB3B4D7-E2B7-6741-A54F-6D393FB43831}" type="datetimeFigureOut">
              <a:rPr lang="en-US" smtClean="0"/>
              <a:t>3/21/19</a:t>
            </a:fld>
            <a:endParaRPr lang="en-US"/>
          </a:p>
        </p:txBody>
      </p:sp>
      <p:sp>
        <p:nvSpPr>
          <p:cNvPr id="4" name="Footer Placeholder 3"/>
          <p:cNvSpPr>
            <a:spLocks noGrp="1"/>
          </p:cNvSpPr>
          <p:nvPr>
            <p:ph type="ftr" sz="quarter" idx="11"/>
          </p:nvPr>
        </p:nvSpPr>
        <p:spPr>
          <a:xfrm>
            <a:off x="3124200" y="6356352"/>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AEC26CD1-5535-354D-AAF8-1E3B76BDDCB1}" type="slidenum">
              <a:rPr lang="en-US" smtClean="0"/>
              <a:t>‹#›</a:t>
            </a:fld>
            <a:endParaRPr lang="en-US"/>
          </a:p>
        </p:txBody>
      </p:sp>
    </p:spTree>
    <p:extLst>
      <p:ext uri="{BB962C8B-B14F-4D97-AF65-F5344CB8AC3E}">
        <p14:creationId xmlns:p14="http://schemas.microsoft.com/office/powerpoint/2010/main" val="3444513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2"/>
            <a:ext cx="2133600" cy="365125"/>
          </a:xfrm>
          <a:prstGeom prst="rect">
            <a:avLst/>
          </a:prstGeom>
        </p:spPr>
        <p:txBody>
          <a:bodyPr/>
          <a:lstStyle/>
          <a:p>
            <a:fld id="{EBB3B4D7-E2B7-6741-A54F-6D393FB43831}" type="datetimeFigureOut">
              <a:rPr lang="en-US" smtClean="0"/>
              <a:t>3/21/19</a:t>
            </a:fld>
            <a:endParaRPr lang="en-US"/>
          </a:p>
        </p:txBody>
      </p:sp>
      <p:sp>
        <p:nvSpPr>
          <p:cNvPr id="3" name="Footer Placeholder 2"/>
          <p:cNvSpPr>
            <a:spLocks noGrp="1"/>
          </p:cNvSpPr>
          <p:nvPr>
            <p:ph type="ftr" sz="quarter" idx="11"/>
          </p:nvPr>
        </p:nvSpPr>
        <p:spPr>
          <a:xfrm>
            <a:off x="3124200" y="6356352"/>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AEC26CD1-5535-354D-AAF8-1E3B76BDDCB1}" type="slidenum">
              <a:rPr lang="en-US" smtClean="0"/>
              <a:t>‹#›</a:t>
            </a:fld>
            <a:endParaRPr lang="en-US"/>
          </a:p>
        </p:txBody>
      </p:sp>
    </p:spTree>
    <p:extLst>
      <p:ext uri="{BB962C8B-B14F-4D97-AF65-F5344CB8AC3E}">
        <p14:creationId xmlns:p14="http://schemas.microsoft.com/office/powerpoint/2010/main" val="1509734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fld id="{EBB3B4D7-E2B7-6741-A54F-6D393FB43831}" type="datetimeFigureOut">
              <a:rPr lang="en-US" smtClean="0"/>
              <a:t>3/21/19</a:t>
            </a:fld>
            <a:endParaRPr lang="en-US"/>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AEC26CD1-5535-354D-AAF8-1E3B76BDDCB1}" type="slidenum">
              <a:rPr lang="en-US" smtClean="0"/>
              <a:t>‹#›</a:t>
            </a:fld>
            <a:endParaRPr lang="en-US"/>
          </a:p>
        </p:txBody>
      </p:sp>
    </p:spTree>
    <p:extLst>
      <p:ext uri="{BB962C8B-B14F-4D97-AF65-F5344CB8AC3E}">
        <p14:creationId xmlns:p14="http://schemas.microsoft.com/office/powerpoint/2010/main" val="802859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fld id="{EBB3B4D7-E2B7-6741-A54F-6D393FB43831}" type="datetimeFigureOut">
              <a:rPr lang="en-US" smtClean="0"/>
              <a:t>3/21/19</a:t>
            </a:fld>
            <a:endParaRPr lang="en-US"/>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AEC26CD1-5535-354D-AAF8-1E3B76BDDCB1}" type="slidenum">
              <a:rPr lang="en-US" smtClean="0"/>
              <a:t>‹#›</a:t>
            </a:fld>
            <a:endParaRPr lang="en-US"/>
          </a:p>
        </p:txBody>
      </p:sp>
    </p:spTree>
    <p:extLst>
      <p:ext uri="{BB962C8B-B14F-4D97-AF65-F5344CB8AC3E}">
        <p14:creationId xmlns:p14="http://schemas.microsoft.com/office/powerpoint/2010/main" val="175697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g"/><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226323" y="6345289"/>
            <a:ext cx="77183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C26CD1-5535-354D-AAF8-1E3B76BDDCB1}" type="slidenum">
              <a:rPr lang="en-US" smtClean="0"/>
              <a:pPr/>
              <a:t>‹#›</a:t>
            </a:fld>
            <a:endParaRPr lang="en-US" dirty="0"/>
          </a:p>
        </p:txBody>
      </p:sp>
      <p:pic>
        <p:nvPicPr>
          <p:cNvPr id="9" name="Picture 8" descr="Nat C LGBT Logo 3_f.jpg"/>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31134" y="5825614"/>
            <a:ext cx="943708" cy="1022350"/>
          </a:xfrm>
          <a:prstGeom prst="rect">
            <a:avLst/>
          </a:prstGeom>
        </p:spPr>
      </p:pic>
      <p:pic>
        <p:nvPicPr>
          <p:cNvPr id="10" name="Picture 9" descr="HealthHIV Color Bar.jpg"/>
          <p:cNvPicPr>
            <a:picLocks noChangeAspect="1"/>
          </p:cNvPicPr>
          <p:nvPr userDrawn="1"/>
        </p:nvPicPr>
        <p:blipFill rotWithShape="1">
          <a:blip r:embed="rId17">
            <a:extLst>
              <a:ext uri="{28A0092B-C50C-407E-A947-70E740481C1C}">
                <a14:useLocalDpi xmlns:a14="http://schemas.microsoft.com/office/drawing/2010/main" val="0"/>
              </a:ext>
            </a:extLst>
          </a:blip>
          <a:srcRect t="60474"/>
          <a:stretch/>
        </p:blipFill>
        <p:spPr>
          <a:xfrm>
            <a:off x="1052513" y="6305035"/>
            <a:ext cx="7038975" cy="94122"/>
          </a:xfrm>
          <a:prstGeom prst="rect">
            <a:avLst/>
          </a:prstGeom>
        </p:spPr>
      </p:pic>
    </p:spTree>
    <p:extLst>
      <p:ext uri="{BB962C8B-B14F-4D97-AF65-F5344CB8AC3E}">
        <p14:creationId xmlns:p14="http://schemas.microsoft.com/office/powerpoint/2010/main" val="4843190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xLiL4ByVnYTPSM&amp;tbnid=qHRJi9hjMq0KMM:&amp;ved=0CAUQjRw&amp;url=http://blog.awedience.com/internal-vs-external-influencer-marketing/&amp;ei=Rtx7Uf6gK-niiwKNjwE&amp;bvm=bv.45645796,d.cGE&amp;psig=AFQjCNEzoH1VvEEoJ1uiJZhNL37_lKvnLg&amp;ust=1367158209710855"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7.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diagramData" Target="../diagrams/data7.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17" Type="http://schemas.microsoft.com/office/2007/relationships/diagramDrawing" Target="../diagrams/drawing7.xml"/><Relationship Id="rId2" Type="http://schemas.openxmlformats.org/officeDocument/2006/relationships/notesSlide" Target="../notesSlides/notesSlide15.xml"/><Relationship Id="rId16" Type="http://schemas.openxmlformats.org/officeDocument/2006/relationships/diagramColors" Target="../diagrams/colors7.xm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5" Type="http://schemas.openxmlformats.org/officeDocument/2006/relationships/diagramQuickStyle" Target="../diagrams/quickStyle7.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 Id="rId14" Type="http://schemas.openxmlformats.org/officeDocument/2006/relationships/diagramLayout" Target="../diagrams/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21.png"/><Relationship Id="rId5" Type="http://schemas.openxmlformats.org/officeDocument/2006/relationships/image" Target="../media/image4.png"/><Relationship Id="rId4" Type="http://schemas.openxmlformats.org/officeDocument/2006/relationships/image" Target="../media/image2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hyperlink" Target="http://www.lambdalegal.org/trans-toolkit"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http://www.healthLGBT.org" TargetMode="External"/><Relationship Id="rId2" Type="http://schemas.openxmlformats.org/officeDocument/2006/relationships/hyperlink" Target="mailto:ryan@healthlgbt.org"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mailto:information@pimed.com" TargetMode="External"/><Relationship Id="rId2" Type="http://schemas.openxmlformats.org/officeDocument/2006/relationships/hyperlink" Target="http://www.cmeuniversity.com/"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49688"/>
            <a:ext cx="7772400" cy="1110893"/>
          </a:xfrm>
        </p:spPr>
        <p:txBody>
          <a:bodyPr>
            <a:normAutofit fontScale="90000"/>
          </a:bodyPr>
          <a:lstStyle/>
          <a:p>
            <a:r>
              <a:rPr lang="en-US" dirty="0">
                <a:latin typeface="Arial"/>
                <a:cs typeface="Arial"/>
              </a:rPr>
              <a:t>Healthcare Stigma Facing Transgender Individuals:</a:t>
            </a:r>
            <a:br>
              <a:rPr lang="en-US" dirty="0">
                <a:latin typeface="Arial"/>
                <a:cs typeface="Arial"/>
              </a:rPr>
            </a:br>
            <a:r>
              <a:rPr lang="en-US" sz="2700" dirty="0">
                <a:latin typeface="Arial"/>
                <a:cs typeface="Arial"/>
              </a:rPr>
              <a:t>From Access to Policy and Care to Treatment</a:t>
            </a:r>
          </a:p>
        </p:txBody>
      </p:sp>
      <p:sp>
        <p:nvSpPr>
          <p:cNvPr id="3" name="Subtitle 2"/>
          <p:cNvSpPr>
            <a:spLocks noGrp="1"/>
          </p:cNvSpPr>
          <p:nvPr>
            <p:ph type="subTitle" idx="1"/>
          </p:nvPr>
        </p:nvSpPr>
        <p:spPr>
          <a:xfrm>
            <a:off x="1371600" y="4227923"/>
            <a:ext cx="6400800" cy="1324434"/>
          </a:xfrm>
        </p:spPr>
        <p:txBody>
          <a:bodyPr anchor="ctr"/>
          <a:lstStyle/>
          <a:p>
            <a:r>
              <a:rPr lang="en-US" dirty="0">
                <a:solidFill>
                  <a:schemeClr val="bg1">
                    <a:lumMod val="50000"/>
                  </a:schemeClr>
                </a:solidFill>
                <a:latin typeface="Arial"/>
                <a:cs typeface="Arial"/>
              </a:rPr>
              <a:t>Wednesday, April 20, 2016</a:t>
            </a:r>
          </a:p>
          <a:p>
            <a:r>
              <a:rPr lang="en-US" dirty="0">
                <a:solidFill>
                  <a:schemeClr val="bg1">
                    <a:lumMod val="50000"/>
                  </a:schemeClr>
                </a:solidFill>
                <a:latin typeface="Arial"/>
                <a:cs typeface="Arial"/>
              </a:rPr>
              <a:t>2:00 – 3:00 PM EST</a:t>
            </a:r>
          </a:p>
        </p:txBody>
      </p:sp>
    </p:spTree>
    <p:extLst>
      <p:ext uri="{BB962C8B-B14F-4D97-AF65-F5344CB8AC3E}">
        <p14:creationId xmlns:p14="http://schemas.microsoft.com/office/powerpoint/2010/main" val="345372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
            <a:ext cx="7886700" cy="1325563"/>
          </a:xfrm>
        </p:spPr>
        <p:txBody>
          <a:bodyPr>
            <a:normAutofit fontScale="90000"/>
          </a:bodyPr>
          <a:lstStyle/>
          <a:p>
            <a:r>
              <a:rPr lang="en-US" dirty="0">
                <a:latin typeface="Arial"/>
                <a:cs typeface="Arial"/>
              </a:rPr>
              <a:t>Disclosure of Conflicts of Interest</a:t>
            </a:r>
          </a:p>
        </p:txBody>
      </p:sp>
      <p:sp>
        <p:nvSpPr>
          <p:cNvPr id="3" name="Content Placeholder 2"/>
          <p:cNvSpPr>
            <a:spLocks noGrp="1"/>
          </p:cNvSpPr>
          <p:nvPr>
            <p:ph idx="1"/>
          </p:nvPr>
        </p:nvSpPr>
        <p:spPr>
          <a:xfrm>
            <a:off x="216297" y="1029732"/>
            <a:ext cx="8691770" cy="5605670"/>
          </a:xfrm>
        </p:spPr>
        <p:txBody>
          <a:bodyPr>
            <a:normAutofit fontScale="55000" lnSpcReduction="20000"/>
          </a:bodyPr>
          <a:lstStyle/>
          <a:p>
            <a:pPr marL="0" indent="0">
              <a:buNone/>
            </a:pPr>
            <a:r>
              <a:rPr lang="en-US" sz="2500" dirty="0">
                <a:latin typeface="Arial" panose="020B0604020202020204" pitchFamily="34" charset="0"/>
                <a:cs typeface="Arial" panose="020B0604020202020204" pitchFamily="34" charset="0"/>
              </a:rPr>
              <a:t>Postgraduate Institute for Medicine (PIM) requires instructors, planners, managers and other individuals who are in a position to control the content of this activity to disclose any real or apparent conflict of interest (COI) they may have as related to the content of this activity. All identified COI are thoroughly vetted and resolved according to PIM policy.  PIM is committed to providing its learners with high quality CME activities and related materials that promote improvements or quality in healthcare and not a specific proprietary business interest of a commercial interest.</a:t>
            </a:r>
          </a:p>
          <a:p>
            <a:pPr marL="0" indent="0">
              <a:buNone/>
            </a:pPr>
            <a:endParaRPr lang="en-US" sz="2500" dirty="0">
              <a:latin typeface="Arial" panose="020B0604020202020204" pitchFamily="34" charset="0"/>
              <a:cs typeface="Arial" panose="020B0604020202020204" pitchFamily="34" charset="0"/>
            </a:endParaRPr>
          </a:p>
          <a:p>
            <a:pPr marL="0" indent="0">
              <a:buNone/>
            </a:pPr>
            <a:r>
              <a:rPr lang="en-US" sz="2500" dirty="0">
                <a:latin typeface="Arial" panose="020B0604020202020204" pitchFamily="34" charset="0"/>
                <a:cs typeface="Arial" panose="020B0604020202020204" pitchFamily="34" charset="0"/>
              </a:rPr>
              <a:t>The faculty reported the following financial relationships or relationships they or their spouse/life partner have with commercial interests related to the content of this continuing education activity:</a:t>
            </a:r>
          </a:p>
          <a:p>
            <a:pPr marL="0" indent="0">
              <a:buNone/>
            </a:pPr>
            <a:endParaRPr lang="en-US" sz="2500" dirty="0">
              <a:latin typeface="Arial" panose="020B0604020202020204" pitchFamily="34" charset="0"/>
              <a:cs typeface="Arial" panose="020B0604020202020204" pitchFamily="34" charset="0"/>
            </a:endParaRPr>
          </a:p>
          <a:p>
            <a:pPr marL="0" indent="0">
              <a:buNone/>
            </a:pPr>
            <a:endParaRPr lang="en-US" sz="2500" dirty="0">
              <a:latin typeface="Arial" panose="020B0604020202020204" pitchFamily="34" charset="0"/>
              <a:cs typeface="Arial" panose="020B0604020202020204" pitchFamily="34" charset="0"/>
            </a:endParaRPr>
          </a:p>
          <a:p>
            <a:pPr marL="0" indent="0">
              <a:buNone/>
            </a:pPr>
            <a:endParaRPr lang="en-US" sz="2500" dirty="0">
              <a:latin typeface="Arial" panose="020B0604020202020204" pitchFamily="34" charset="0"/>
              <a:cs typeface="Arial" panose="020B0604020202020204" pitchFamily="34" charset="0"/>
            </a:endParaRPr>
          </a:p>
          <a:p>
            <a:pPr marL="0" indent="0">
              <a:buNone/>
            </a:pPr>
            <a:endParaRPr lang="en-US" sz="2500" dirty="0">
              <a:latin typeface="Arial" panose="020B0604020202020204" pitchFamily="34" charset="0"/>
              <a:cs typeface="Arial" panose="020B0604020202020204" pitchFamily="34" charset="0"/>
            </a:endParaRPr>
          </a:p>
          <a:p>
            <a:pPr marL="0" indent="0">
              <a:buNone/>
            </a:pPr>
            <a:endParaRPr lang="en-US" sz="2500" dirty="0">
              <a:latin typeface="Arial" panose="020B0604020202020204" pitchFamily="34" charset="0"/>
              <a:cs typeface="Arial" panose="020B0604020202020204" pitchFamily="34" charset="0"/>
            </a:endParaRPr>
          </a:p>
          <a:p>
            <a:pPr marL="0" indent="0">
              <a:buNone/>
            </a:pPr>
            <a:endParaRPr lang="en-US" sz="2500" dirty="0">
              <a:latin typeface="Arial" panose="020B0604020202020204" pitchFamily="34" charset="0"/>
              <a:cs typeface="Arial" panose="020B0604020202020204" pitchFamily="34" charset="0"/>
            </a:endParaRPr>
          </a:p>
          <a:p>
            <a:pPr marL="0" indent="0">
              <a:buNone/>
            </a:pPr>
            <a:endParaRPr lang="en-US" sz="2500" dirty="0">
              <a:latin typeface="Arial" panose="020B0604020202020204" pitchFamily="34" charset="0"/>
              <a:cs typeface="Arial" panose="020B0604020202020204" pitchFamily="34" charset="0"/>
            </a:endParaRPr>
          </a:p>
          <a:p>
            <a:pPr marL="0" indent="0">
              <a:buNone/>
            </a:pPr>
            <a:r>
              <a:rPr lang="en-US" sz="2500" dirty="0">
                <a:latin typeface="Arial" panose="020B0604020202020204" pitchFamily="34" charset="0"/>
                <a:cs typeface="Arial" panose="020B0604020202020204" pitchFamily="34" charset="0"/>
              </a:rPr>
              <a:t>The following PIM planners and managers, Trace Hutchison, </a:t>
            </a:r>
            <a:r>
              <a:rPr lang="en-US" sz="2500" dirty="0" err="1">
                <a:latin typeface="Arial" panose="020B0604020202020204" pitchFamily="34" charset="0"/>
                <a:cs typeface="Arial" panose="020B0604020202020204" pitchFamily="34" charset="0"/>
              </a:rPr>
              <a:t>PharmD</a:t>
            </a:r>
            <a:r>
              <a:rPr lang="en-US" sz="2500" dirty="0">
                <a:latin typeface="Arial" panose="020B0604020202020204" pitchFamily="34" charset="0"/>
                <a:cs typeface="Arial" panose="020B0604020202020204" pitchFamily="34" charset="0"/>
              </a:rPr>
              <a:t>, Samantha </a:t>
            </a:r>
            <a:r>
              <a:rPr lang="en-US" sz="2500" dirty="0" err="1">
                <a:latin typeface="Arial" panose="020B0604020202020204" pitchFamily="34" charset="0"/>
                <a:cs typeface="Arial" panose="020B0604020202020204" pitchFamily="34" charset="0"/>
              </a:rPr>
              <a:t>Mattiucci</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PharmD</a:t>
            </a:r>
            <a:r>
              <a:rPr lang="en-US" sz="2500" dirty="0">
                <a:latin typeface="Arial" panose="020B0604020202020204" pitchFamily="34" charset="0"/>
                <a:cs typeface="Arial" panose="020B0604020202020204" pitchFamily="34" charset="0"/>
              </a:rPr>
              <a:t>, CHCP, Judi </a:t>
            </a:r>
            <a:r>
              <a:rPr lang="en-US" sz="2500" dirty="0" err="1">
                <a:latin typeface="Arial" panose="020B0604020202020204" pitchFamily="34" charset="0"/>
                <a:cs typeface="Arial" panose="020B0604020202020204" pitchFamily="34" charset="0"/>
              </a:rPr>
              <a:t>Smelker-Mitchek</a:t>
            </a:r>
            <a:r>
              <a:rPr lang="en-US" sz="2500" dirty="0">
                <a:latin typeface="Arial" panose="020B0604020202020204" pitchFamily="34" charset="0"/>
                <a:cs typeface="Arial" panose="020B0604020202020204" pitchFamily="34" charset="0"/>
              </a:rPr>
              <a:t>, RN, BSN and Jan Schultz, RN, MSN, CHCP, hereby state that they or their spouse/life partner do not have any financial relationships or relationships to products or devices with any commercial interest related to the content of this activity of any amount during the past 12 months.</a:t>
            </a:r>
          </a:p>
          <a:p>
            <a:pPr marL="0" indent="0">
              <a:buNone/>
            </a:pPr>
            <a:endParaRPr lang="en-US" sz="2500" dirty="0">
              <a:latin typeface="Arial" panose="020B0604020202020204" pitchFamily="34" charset="0"/>
              <a:cs typeface="Arial" panose="020B0604020202020204" pitchFamily="34" charset="0"/>
            </a:endParaRPr>
          </a:p>
          <a:p>
            <a:pPr marL="0" indent="0">
              <a:buNone/>
            </a:pPr>
            <a:r>
              <a:rPr lang="en-US" sz="2500" dirty="0">
                <a:latin typeface="Arial" panose="020B0604020202020204" pitchFamily="34" charset="0"/>
                <a:cs typeface="Arial" panose="020B0604020202020204" pitchFamily="34" charset="0"/>
              </a:rPr>
              <a:t>The following HealthHIV planners and managers, Ryan Meyer, and Brian </a:t>
            </a:r>
            <a:r>
              <a:rPr lang="en-US" sz="2500" dirty="0" err="1">
                <a:latin typeface="Arial" panose="020B0604020202020204" pitchFamily="34" charset="0"/>
                <a:cs typeface="Arial" panose="020B0604020202020204" pitchFamily="34" charset="0"/>
              </a:rPr>
              <a:t>Hujdich</a:t>
            </a:r>
            <a:r>
              <a:rPr lang="en-US" sz="2500" dirty="0">
                <a:latin typeface="Arial" panose="020B0604020202020204" pitchFamily="34" charset="0"/>
                <a:cs typeface="Arial" panose="020B0604020202020204" pitchFamily="34" charset="0"/>
              </a:rPr>
              <a:t>, hereby state that they or their spouse/life partner do not have any financial relationships or relationships to products or devices with any commercial interest related to the content of this activity of any amount during the past 12 months.</a:t>
            </a: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4227654869"/>
              </p:ext>
            </p:extLst>
          </p:nvPr>
        </p:nvGraphicFramePr>
        <p:xfrm>
          <a:off x="932727" y="2867621"/>
          <a:ext cx="6719576" cy="1219200"/>
        </p:xfrm>
        <a:graphic>
          <a:graphicData uri="http://schemas.openxmlformats.org/drawingml/2006/table">
            <a:tbl>
              <a:tblPr firstRow="1" bandRow="1">
                <a:tableStyleId>{5C22544A-7EE6-4342-B048-85BDC9FD1C3A}</a:tableStyleId>
              </a:tblPr>
              <a:tblGrid>
                <a:gridCol w="3359788">
                  <a:extLst>
                    <a:ext uri="{9D8B030D-6E8A-4147-A177-3AD203B41FA5}">
                      <a16:colId xmlns:a16="http://schemas.microsoft.com/office/drawing/2014/main" val="742654060"/>
                    </a:ext>
                  </a:extLst>
                </a:gridCol>
                <a:gridCol w="3359788">
                  <a:extLst>
                    <a:ext uri="{9D8B030D-6E8A-4147-A177-3AD203B41FA5}">
                      <a16:colId xmlns:a16="http://schemas.microsoft.com/office/drawing/2014/main" val="248435871"/>
                    </a:ext>
                  </a:extLst>
                </a:gridCol>
              </a:tblGrid>
              <a:tr h="184083">
                <a:tc>
                  <a:txBody>
                    <a:bodyPr/>
                    <a:lstStyle/>
                    <a:p>
                      <a:pPr algn="l"/>
                      <a:r>
                        <a:rPr lang="en-US" sz="1000" dirty="0">
                          <a:latin typeface="Arial"/>
                          <a:cs typeface="Arial"/>
                        </a:rPr>
                        <a:t>Name of Faculty</a:t>
                      </a:r>
                    </a:p>
                  </a:txBody>
                  <a:tcPr marL="68580" marR="68580"/>
                </a:tc>
                <a:tc>
                  <a:txBody>
                    <a:bodyPr/>
                    <a:lstStyle/>
                    <a:p>
                      <a:pPr algn="l"/>
                      <a:r>
                        <a:rPr lang="en-US" sz="1000" dirty="0">
                          <a:latin typeface="Arial"/>
                          <a:cs typeface="Arial"/>
                        </a:rPr>
                        <a:t>Reported Financial</a:t>
                      </a:r>
                      <a:r>
                        <a:rPr lang="en-US" sz="1000" baseline="0" dirty="0">
                          <a:latin typeface="Arial"/>
                          <a:cs typeface="Arial"/>
                        </a:rPr>
                        <a:t> Relationship</a:t>
                      </a:r>
                      <a:endParaRPr lang="en-US" sz="1000" dirty="0">
                        <a:latin typeface="Arial"/>
                        <a:cs typeface="Arial"/>
                      </a:endParaRPr>
                    </a:p>
                  </a:txBody>
                  <a:tcPr marL="68580" marR="68580"/>
                </a:tc>
                <a:extLst>
                  <a:ext uri="{0D108BD9-81ED-4DB2-BD59-A6C34878D82A}">
                    <a16:rowId xmlns:a16="http://schemas.microsoft.com/office/drawing/2014/main" val="1123659601"/>
                  </a:ext>
                </a:extLst>
              </a:tr>
              <a:tr h="176080">
                <a:tc>
                  <a:txBody>
                    <a:bodyPr/>
                    <a:lstStyle/>
                    <a:p>
                      <a:pPr algn="l"/>
                      <a:r>
                        <a:rPr lang="en-US" sz="1000" dirty="0">
                          <a:latin typeface="Arial"/>
                          <a:cs typeface="Arial"/>
                        </a:rPr>
                        <a:t>Danielle Castro</a:t>
                      </a:r>
                    </a:p>
                  </a:txBody>
                  <a:tcPr marL="68580" marR="68580"/>
                </a:tc>
                <a:tc>
                  <a:txBody>
                    <a:bodyPr/>
                    <a:lstStyle/>
                    <a:p>
                      <a:pPr algn="l"/>
                      <a:r>
                        <a:rPr lang="en-US" sz="1000" dirty="0">
                          <a:latin typeface="Arial"/>
                          <a:cs typeface="Arial"/>
                        </a:rPr>
                        <a:t>None</a:t>
                      </a:r>
                    </a:p>
                  </a:txBody>
                  <a:tcPr marL="68580" marR="68580"/>
                </a:tc>
                <a:extLst>
                  <a:ext uri="{0D108BD9-81ED-4DB2-BD59-A6C34878D82A}">
                    <a16:rowId xmlns:a16="http://schemas.microsoft.com/office/drawing/2014/main" val="1784493307"/>
                  </a:ext>
                </a:extLst>
              </a:tr>
              <a:tr h="176080">
                <a:tc>
                  <a:txBody>
                    <a:bodyPr/>
                    <a:lstStyle/>
                    <a:p>
                      <a:pPr algn="l"/>
                      <a:r>
                        <a:rPr lang="en-US" sz="1000" dirty="0">
                          <a:latin typeface="Arial"/>
                          <a:cs typeface="Arial"/>
                        </a:rPr>
                        <a:t>Alison Gill</a:t>
                      </a:r>
                    </a:p>
                  </a:txBody>
                  <a:tcPr marL="68580" marR="68580"/>
                </a:tc>
                <a:tc>
                  <a:txBody>
                    <a:bodyPr/>
                    <a:lstStyle/>
                    <a:p>
                      <a:pPr algn="l"/>
                      <a:r>
                        <a:rPr lang="en-US" sz="1000" dirty="0">
                          <a:latin typeface="Arial"/>
                          <a:cs typeface="Arial"/>
                        </a:rPr>
                        <a:t>None</a:t>
                      </a:r>
                    </a:p>
                  </a:txBody>
                  <a:tcPr marL="68580" marR="68580"/>
                </a:tc>
                <a:extLst>
                  <a:ext uri="{0D108BD9-81ED-4DB2-BD59-A6C34878D82A}">
                    <a16:rowId xmlns:a16="http://schemas.microsoft.com/office/drawing/2014/main" val="19877637"/>
                  </a:ext>
                </a:extLst>
              </a:tr>
              <a:tr h="176080">
                <a:tc>
                  <a:txBody>
                    <a:bodyPr/>
                    <a:lstStyle/>
                    <a:p>
                      <a:pPr algn="l"/>
                      <a:r>
                        <a:rPr lang="en-US" sz="1000" dirty="0">
                          <a:latin typeface="Arial"/>
                          <a:cs typeface="Arial"/>
                        </a:rPr>
                        <a:t>Omar Gonzalez-Pagan</a:t>
                      </a:r>
                    </a:p>
                  </a:txBody>
                  <a:tcPr marL="68580" marR="68580"/>
                </a:tc>
                <a:tc>
                  <a:txBody>
                    <a:bodyPr/>
                    <a:lstStyle/>
                    <a:p>
                      <a:pPr algn="l"/>
                      <a:r>
                        <a:rPr lang="en-US" sz="1000" dirty="0">
                          <a:latin typeface="Arial"/>
                          <a:cs typeface="Arial"/>
                        </a:rPr>
                        <a:t>None</a:t>
                      </a:r>
                    </a:p>
                  </a:txBody>
                  <a:tcPr marL="68580" marR="68580"/>
                </a:tc>
                <a:extLst>
                  <a:ext uri="{0D108BD9-81ED-4DB2-BD59-A6C34878D82A}">
                    <a16:rowId xmlns:a16="http://schemas.microsoft.com/office/drawing/2014/main" val="2107814593"/>
                  </a:ext>
                </a:extLst>
              </a:tr>
              <a:tr h="176080">
                <a:tc>
                  <a:txBody>
                    <a:bodyPr/>
                    <a:lstStyle/>
                    <a:p>
                      <a:pPr algn="l"/>
                      <a:r>
                        <a:rPr lang="en-US" sz="1000" dirty="0" err="1">
                          <a:latin typeface="Arial"/>
                          <a:cs typeface="Arial"/>
                        </a:rPr>
                        <a:t>Anand</a:t>
                      </a:r>
                      <a:r>
                        <a:rPr lang="en-US" sz="1000" baseline="0" dirty="0">
                          <a:latin typeface="Arial"/>
                          <a:cs typeface="Arial"/>
                        </a:rPr>
                        <a:t> </a:t>
                      </a:r>
                      <a:r>
                        <a:rPr lang="en-US" sz="1000" baseline="0" dirty="0" err="1">
                          <a:latin typeface="Arial"/>
                          <a:cs typeface="Arial"/>
                        </a:rPr>
                        <a:t>Kalra</a:t>
                      </a:r>
                      <a:endParaRPr lang="en-US" sz="1000" dirty="0">
                        <a:latin typeface="Arial"/>
                        <a:cs typeface="Arial"/>
                      </a:endParaRPr>
                    </a:p>
                  </a:txBody>
                  <a:tcPr marL="68580" marR="68580"/>
                </a:tc>
                <a:tc>
                  <a:txBody>
                    <a:bodyPr/>
                    <a:lstStyle/>
                    <a:p>
                      <a:pPr algn="l"/>
                      <a:r>
                        <a:rPr lang="en-US" sz="1000" dirty="0">
                          <a:latin typeface="Arial"/>
                          <a:cs typeface="Arial"/>
                        </a:rPr>
                        <a:t>None</a:t>
                      </a:r>
                    </a:p>
                  </a:txBody>
                  <a:tcPr marL="68580" marR="68580"/>
                </a:tc>
                <a:extLst>
                  <a:ext uri="{0D108BD9-81ED-4DB2-BD59-A6C34878D82A}">
                    <a16:rowId xmlns:a16="http://schemas.microsoft.com/office/drawing/2014/main" val="227414307"/>
                  </a:ext>
                </a:extLst>
              </a:tr>
            </a:tbl>
          </a:graphicData>
        </a:graphic>
      </p:graphicFrame>
    </p:spTree>
    <p:extLst>
      <p:ext uri="{BB962C8B-B14F-4D97-AF65-F5344CB8AC3E}">
        <p14:creationId xmlns:p14="http://schemas.microsoft.com/office/powerpoint/2010/main" val="2624420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Disclaimer</a:t>
            </a:r>
          </a:p>
        </p:txBody>
      </p:sp>
      <p:sp>
        <p:nvSpPr>
          <p:cNvPr id="3" name="Content Placeholder 2"/>
          <p:cNvSpPr>
            <a:spLocks noGrp="1"/>
          </p:cNvSpPr>
          <p:nvPr>
            <p:ph idx="1"/>
          </p:nvPr>
        </p:nvSpPr>
        <p:spPr/>
        <p:txBody>
          <a:bodyPr>
            <a:normAutofit/>
          </a:bodyPr>
          <a:lstStyle/>
          <a:p>
            <a:pPr marL="0" indent="0" algn="just">
              <a:buNone/>
            </a:pPr>
            <a:r>
              <a:rPr lang="en-US" sz="2400" dirty="0">
                <a:latin typeface="Arial" panose="020B0604020202020204" pitchFamily="34" charset="0"/>
                <a:cs typeface="Arial" panose="020B0604020202020204" pitchFamily="34" charset="0"/>
              </a:rPr>
              <a:t>Participants have an implied responsibility to use the newly acquired information to enhance patient outcomes and their own professional development. The information presented in this activity is not meant to serve as a guideline for patient management. Any procedures, medications, or other courses of diagnosis or treatment discussed or suggested in this activity should not be used by clinicians without evaluation of their patient’s conditions and possible contraindications and/or dangers in use, review of any applicable manufacturer’s product information, and comparison with recommendations of other authorities.</a:t>
            </a:r>
          </a:p>
          <a:p>
            <a:endParaRPr lang="en-US" dirty="0"/>
          </a:p>
        </p:txBody>
      </p:sp>
    </p:spTree>
    <p:extLst>
      <p:ext uri="{BB962C8B-B14F-4D97-AF65-F5344CB8AC3E}">
        <p14:creationId xmlns:p14="http://schemas.microsoft.com/office/powerpoint/2010/main" val="31336548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4" cstate="print"/>
          <a:srcRect/>
          <a:stretch>
            <a:fillRect/>
          </a:stretch>
        </p:blipFill>
        <p:spPr bwMode="auto">
          <a:xfrm>
            <a:off x="5810185" y="5384267"/>
            <a:ext cx="2265915" cy="678352"/>
          </a:xfrm>
          <a:prstGeom prst="rect">
            <a:avLst/>
          </a:prstGeom>
          <a:noFill/>
          <a:ln w="9525">
            <a:noFill/>
            <a:miter lim="800000"/>
            <a:headEnd/>
            <a:tailEnd/>
          </a:ln>
        </p:spPr>
      </p:pic>
      <p:sp>
        <p:nvSpPr>
          <p:cNvPr id="2" name="Title 1"/>
          <p:cNvSpPr>
            <a:spLocks noGrp="1"/>
          </p:cNvSpPr>
          <p:nvPr>
            <p:ph type="title"/>
          </p:nvPr>
        </p:nvSpPr>
        <p:spPr>
          <a:xfrm>
            <a:off x="457200" y="2185216"/>
            <a:ext cx="8229600" cy="1143000"/>
          </a:xfrm>
        </p:spPr>
        <p:txBody>
          <a:bodyPr>
            <a:normAutofit fontScale="90000"/>
          </a:bodyPr>
          <a:lstStyle/>
          <a:p>
            <a:r>
              <a:rPr lang="en-US" b="1" dirty="0">
                <a:solidFill>
                  <a:srgbClr val="000000"/>
                </a:solidFill>
                <a:latin typeface="News Gothic MT" charset="0"/>
              </a:rPr>
              <a:t>Barriers to Health Care for Trans People and How to Address Them</a:t>
            </a:r>
            <a:br>
              <a:rPr lang="en-US" b="1" dirty="0">
                <a:solidFill>
                  <a:srgbClr val="000000"/>
                </a:solidFill>
                <a:latin typeface="News Gothic MT" charset="0"/>
              </a:rPr>
            </a:br>
            <a:endParaRPr lang="en-US" dirty="0"/>
          </a:p>
        </p:txBody>
      </p:sp>
      <p:sp>
        <p:nvSpPr>
          <p:cNvPr id="3" name="Content Placeholder 2"/>
          <p:cNvSpPr>
            <a:spLocks noGrp="1"/>
          </p:cNvSpPr>
          <p:nvPr>
            <p:ph idx="1"/>
          </p:nvPr>
        </p:nvSpPr>
        <p:spPr>
          <a:xfrm>
            <a:off x="457200" y="2080548"/>
            <a:ext cx="8229600" cy="2652386"/>
          </a:xfrm>
        </p:spPr>
        <p:txBody>
          <a:bodyPr>
            <a:normAutofit fontScale="92500" lnSpcReduction="10000"/>
          </a:bodyPr>
          <a:lstStyle/>
          <a:p>
            <a:pPr marL="0" indent="0" algn="r">
              <a:spcBef>
                <a:spcPct val="50000"/>
              </a:spcBef>
              <a:buNone/>
            </a:pPr>
            <a:endParaRPr lang="en-US" b="1" dirty="0">
              <a:solidFill>
                <a:srgbClr val="000000"/>
              </a:solidFill>
              <a:latin typeface="News Gothic MT" charset="0"/>
            </a:endParaRPr>
          </a:p>
          <a:p>
            <a:pPr marL="0" indent="0" algn="r">
              <a:spcBef>
                <a:spcPct val="50000"/>
              </a:spcBef>
              <a:buNone/>
            </a:pPr>
            <a:endParaRPr lang="en-US" sz="2000" b="1" dirty="0">
              <a:solidFill>
                <a:srgbClr val="000000"/>
              </a:solidFill>
              <a:latin typeface="News Gothic MT" charset="0"/>
            </a:endParaRPr>
          </a:p>
          <a:p>
            <a:pPr marL="0" indent="0" algn="r">
              <a:spcBef>
                <a:spcPct val="50000"/>
              </a:spcBef>
              <a:buNone/>
            </a:pPr>
            <a:endParaRPr lang="en-US" sz="2000" b="1" dirty="0">
              <a:solidFill>
                <a:srgbClr val="000000"/>
              </a:solidFill>
              <a:latin typeface="News Gothic MT" charset="0"/>
            </a:endParaRPr>
          </a:p>
          <a:p>
            <a:pPr marL="0" indent="0" algn="r">
              <a:spcBef>
                <a:spcPct val="50000"/>
              </a:spcBef>
              <a:buNone/>
            </a:pPr>
            <a:endParaRPr lang="en-US" sz="2000" b="1" dirty="0">
              <a:solidFill>
                <a:srgbClr val="000000"/>
              </a:solidFill>
              <a:latin typeface="News Gothic MT" charset="0"/>
            </a:endParaRPr>
          </a:p>
          <a:p>
            <a:pPr marL="0" indent="0" algn="r">
              <a:spcBef>
                <a:spcPct val="50000"/>
              </a:spcBef>
              <a:buNone/>
            </a:pPr>
            <a:r>
              <a:rPr lang="en-US" sz="2000" b="1" dirty="0">
                <a:solidFill>
                  <a:srgbClr val="000000"/>
                </a:solidFill>
                <a:latin typeface="News Gothic MT" charset="0"/>
              </a:rPr>
              <a:t>Danielle Castro MA MFT</a:t>
            </a:r>
          </a:p>
          <a:p>
            <a:pPr marL="0" indent="0" algn="r">
              <a:spcBef>
                <a:spcPct val="50000"/>
              </a:spcBef>
              <a:buNone/>
            </a:pPr>
            <a:r>
              <a:rPr lang="en-US" sz="2000" b="1" dirty="0">
                <a:solidFill>
                  <a:srgbClr val="000000"/>
                </a:solidFill>
                <a:latin typeface="News Gothic MT" charset="0"/>
              </a:rPr>
              <a:t>Project Director</a:t>
            </a:r>
          </a:p>
          <a:p>
            <a:endParaRPr lang="en-US" dirty="0"/>
          </a:p>
        </p:txBody>
      </p:sp>
    </p:spTree>
    <p:custDataLst>
      <p:tags r:id="rId1"/>
    </p:custDataLst>
    <p:extLst>
      <p:ext uri="{BB962C8B-B14F-4D97-AF65-F5344CB8AC3E}">
        <p14:creationId xmlns:p14="http://schemas.microsoft.com/office/powerpoint/2010/main" val="162221666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e-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66071"/>
            <a:ext cx="9144000" cy="5423815"/>
          </a:xfrm>
          <a:prstGeom prst="rect">
            <a:avLst/>
          </a:prstGeom>
        </p:spPr>
      </p:pic>
      <p:sp>
        <p:nvSpPr>
          <p:cNvPr id="5" name="Title 4"/>
          <p:cNvSpPr>
            <a:spLocks noGrp="1"/>
          </p:cNvSpPr>
          <p:nvPr>
            <p:ph type="title"/>
          </p:nvPr>
        </p:nvSpPr>
        <p:spPr>
          <a:xfrm>
            <a:off x="0" y="5334000"/>
            <a:ext cx="9144000" cy="1752600"/>
          </a:xfrm>
          <a:effectLst/>
        </p:spPr>
        <p:txBody>
          <a:bodyPr>
            <a:noAutofit/>
            <a:scene3d>
              <a:camera prst="orthographicFront"/>
              <a:lightRig rig="soft" dir="t"/>
            </a:scene3d>
          </a:bodyPr>
          <a:lstStyle/>
          <a:p>
            <a:pPr algn="ctr"/>
            <a:r>
              <a:rPr lang="en-US" sz="2400" dirty="0">
                <a:solidFill>
                  <a:srgbClr val="1E1A1F"/>
                </a:solidFill>
                <a:effectLst/>
                <a:latin typeface="Arial"/>
                <a:cs typeface="Arial"/>
              </a:rPr>
              <a:t>Our mission is to increase access to comprehensive, effective, and affirming healthcare services for trans and gender-variant communities.</a:t>
            </a:r>
          </a:p>
        </p:txBody>
      </p:sp>
      <p:pic>
        <p:nvPicPr>
          <p:cNvPr id="14346" name="Picture 10" descr="CoE_SlideFooter_LogoText"/>
          <p:cNvPicPr>
            <a:picLocks noChangeAspect="1" noChangeArrowheads="1"/>
          </p:cNvPicPr>
          <p:nvPr/>
        </p:nvPicPr>
        <p:blipFill>
          <a:blip r:embed="rId4" cstate="print"/>
          <a:srcRect/>
          <a:stretch>
            <a:fillRect/>
          </a:stretch>
        </p:blipFill>
        <p:spPr bwMode="auto">
          <a:xfrm>
            <a:off x="159967" y="455449"/>
            <a:ext cx="8683625" cy="366713"/>
          </a:xfrm>
          <a:prstGeom prst="rect">
            <a:avLst/>
          </a:prstGeom>
          <a:noFill/>
        </p:spPr>
      </p:pic>
    </p:spTree>
    <p:extLst>
      <p:ext uri="{BB962C8B-B14F-4D97-AF65-F5344CB8AC3E}">
        <p14:creationId xmlns:p14="http://schemas.microsoft.com/office/powerpoint/2010/main" val="17772326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US" dirty="0">
                <a:effectLst/>
                <a:latin typeface="Gotham Bold"/>
                <a:cs typeface="Gotham Bold"/>
              </a:rPr>
              <a:t>Identities and Definitions</a:t>
            </a:r>
          </a:p>
        </p:txBody>
      </p:sp>
    </p:spTree>
    <p:extLst>
      <p:ext uri="{BB962C8B-B14F-4D97-AF65-F5344CB8AC3E}">
        <p14:creationId xmlns:p14="http://schemas.microsoft.com/office/powerpoint/2010/main" val="37242120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013834" y="419100"/>
            <a:ext cx="7711066" cy="5694870"/>
          </a:xfrm>
          <a:prstGeom prst="rect">
            <a:avLst/>
          </a:prstGeom>
          <a:noFill/>
          <a:ln w="9525">
            <a:noFill/>
            <a:miter lim="800000"/>
            <a:headEnd/>
            <a:tailEnd/>
          </a:ln>
        </p:spPr>
      </p:pic>
    </p:spTree>
    <p:extLst>
      <p:ext uri="{BB962C8B-B14F-4D97-AF65-F5344CB8AC3E}">
        <p14:creationId xmlns:p14="http://schemas.microsoft.com/office/powerpoint/2010/main" val="29123316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Shape 332"/>
          <p:cNvSpPr txBox="1">
            <a:spLocks noGrp="1"/>
          </p:cNvSpPr>
          <p:nvPr>
            <p:ph type="title"/>
          </p:nvPr>
        </p:nvSpPr>
        <p:spPr>
          <a:xfrm>
            <a:off x="301625" y="228600"/>
            <a:ext cx="8534399" cy="758825"/>
          </a:xfrm>
          <a:prstGeom prst="rect">
            <a:avLst/>
          </a:prstGeom>
          <a:noFill/>
          <a:ln>
            <a:noFill/>
          </a:ln>
        </p:spPr>
        <p:txBody>
          <a:bodyPr lIns="91425" tIns="45700" rIns="91425" bIns="45700" anchor="b" anchorCtr="0">
            <a:noAutofit/>
          </a:bodyPr>
          <a:lstStyle/>
          <a:p>
            <a:pPr marL="0" marR="0" lvl="0" indent="0" algn="ctr" rtl="0">
              <a:spcBef>
                <a:spcPts val="0"/>
              </a:spcBef>
              <a:spcAft>
                <a:spcPts val="0"/>
              </a:spcAft>
              <a:buClr>
                <a:srgbClr val="E1E1E1"/>
              </a:buClr>
              <a:buSzPct val="25000"/>
              <a:buFont typeface="Georgia"/>
              <a:buNone/>
            </a:pPr>
            <a:r>
              <a:rPr lang="en-US" sz="4000" b="0" i="0" u="none" strike="noStrike" cap="none" baseline="0" dirty="0">
                <a:solidFill>
                  <a:schemeClr val="dk1"/>
                </a:solidFill>
                <a:latin typeface="Arial"/>
                <a:cs typeface="Arial"/>
                <a:sym typeface="Georgia"/>
              </a:rPr>
              <a:t>Sex Assigned at Birth</a:t>
            </a:r>
          </a:p>
        </p:txBody>
      </p:sp>
      <p:sp>
        <p:nvSpPr>
          <p:cNvPr id="333" name="Shape 333"/>
          <p:cNvSpPr txBox="1">
            <a:spLocks noGrp="1"/>
          </p:cNvSpPr>
          <p:nvPr>
            <p:ph type="body" idx="1"/>
          </p:nvPr>
        </p:nvSpPr>
        <p:spPr>
          <a:xfrm>
            <a:off x="301625" y="1527175"/>
            <a:ext cx="8504236" cy="4572000"/>
          </a:xfrm>
          <a:prstGeom prst="rect">
            <a:avLst/>
          </a:prstGeom>
          <a:noFill/>
          <a:ln>
            <a:noFill/>
          </a:ln>
        </p:spPr>
        <p:txBody>
          <a:bodyPr lIns="91425" tIns="45700" rIns="91425" bIns="45700" anchor="t" anchorCtr="0">
            <a:noAutofit/>
          </a:bodyPr>
          <a:lstStyle/>
          <a:p>
            <a:pPr marL="0" marR="0" lvl="0" indent="0" algn="l" rtl="0">
              <a:buClr>
                <a:schemeClr val="accent1"/>
              </a:buClr>
              <a:buSzPct val="86419"/>
              <a:buNone/>
            </a:pPr>
            <a:r>
              <a:rPr lang="en-US" sz="2700" b="0" i="0" u="none" strike="noStrike" cap="none" baseline="0" dirty="0">
                <a:latin typeface="Arial"/>
                <a:cs typeface="Arial"/>
                <a:sym typeface="Georgia"/>
              </a:rPr>
              <a:t>People are assigned one of two sexes at birth (or shortly after birth)</a:t>
            </a:r>
          </a:p>
          <a:p>
            <a:pPr marL="365125" marR="0" lvl="1" indent="447674" algn="l" rtl="0">
              <a:buClr>
                <a:schemeClr val="accent2"/>
              </a:buClr>
              <a:buSzPct val="70000"/>
              <a:buFont typeface="Georgia"/>
              <a:buAutoNum type="arabicPeriod"/>
            </a:pPr>
            <a:r>
              <a:rPr lang="en-US" sz="2800" b="0" i="0" u="none" strike="noStrike" cap="none" baseline="0" dirty="0">
                <a:latin typeface="Arial"/>
                <a:cs typeface="Arial"/>
                <a:sym typeface="Georgia"/>
              </a:rPr>
              <a:t>Male</a:t>
            </a:r>
          </a:p>
          <a:p>
            <a:pPr marL="365125" marR="0" lvl="1" indent="447674" algn="l" rtl="0">
              <a:buClr>
                <a:schemeClr val="accent2"/>
              </a:buClr>
              <a:buSzPct val="70000"/>
              <a:buFont typeface="Georgia"/>
              <a:buAutoNum type="arabicPeriod"/>
            </a:pPr>
            <a:r>
              <a:rPr lang="en-US" sz="2800" b="0" i="0" u="none" strike="noStrike" cap="none" baseline="0" dirty="0">
                <a:latin typeface="Arial"/>
                <a:cs typeface="Arial"/>
                <a:sym typeface="Georgia"/>
              </a:rPr>
              <a:t>Female</a:t>
            </a:r>
          </a:p>
        </p:txBody>
      </p:sp>
      <p:sp>
        <p:nvSpPr>
          <p:cNvPr id="334" name="Shape 334"/>
          <p:cNvSpPr/>
          <p:nvPr/>
        </p:nvSpPr>
        <p:spPr>
          <a:xfrm>
            <a:off x="490205" y="3509067"/>
            <a:ext cx="7572163" cy="2168103"/>
          </a:xfrm>
          <a:prstGeom prst="rect">
            <a:avLst/>
          </a:prstGeom>
          <a:blipFill>
            <a:blip r:embed="rId3" cstate="print"/>
            <a:stretch>
              <a:fillRect/>
            </a:stretch>
          </a:blipFill>
        </p:spPr>
      </p:sp>
      <p:sp>
        <p:nvSpPr>
          <p:cNvPr id="335" name="Shape 335"/>
          <p:cNvSpPr/>
          <p:nvPr/>
        </p:nvSpPr>
        <p:spPr>
          <a:xfrm>
            <a:off x="1067751" y="4411167"/>
            <a:ext cx="525416" cy="468109"/>
          </a:xfrm>
          <a:prstGeom prst="ellipse">
            <a:avLst/>
          </a:prstGeom>
          <a:noFill/>
          <a:ln w="57150" cap="rnd">
            <a:solidFill>
              <a:srgbClr val="FF0000"/>
            </a:solidFill>
            <a:prstDash val="solid"/>
            <a:miter/>
            <a:headEnd type="none" w="med" len="med"/>
            <a:tailEnd type="none" w="med" len="med"/>
          </a:ln>
        </p:spPr>
        <p:txBody>
          <a:bodyPr lIns="91425" tIns="45700" rIns="91425" bIns="45700" anchor="ctr" anchorCtr="0">
            <a:noAutofit/>
          </a:bodyPr>
          <a:lstStyle/>
          <a:p>
            <a:endParaRPr/>
          </a:p>
        </p:txBody>
      </p:sp>
    </p:spTree>
    <p:extLst>
      <p:ext uri="{BB962C8B-B14F-4D97-AF65-F5344CB8AC3E}">
        <p14:creationId xmlns:p14="http://schemas.microsoft.com/office/powerpoint/2010/main" val="1318512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4000" dirty="0">
                <a:solidFill>
                  <a:schemeClr val="tx1"/>
                </a:solidFill>
                <a:cs typeface="Cambria"/>
              </a:rPr>
              <a:t>Key Terms</a:t>
            </a:r>
          </a:p>
        </p:txBody>
      </p:sp>
      <p:sp>
        <p:nvSpPr>
          <p:cNvPr id="7" name="Text Placeholder 6"/>
          <p:cNvSpPr>
            <a:spLocks noGrp="1"/>
          </p:cNvSpPr>
          <p:nvPr>
            <p:ph sz="half" idx="1"/>
          </p:nvPr>
        </p:nvSpPr>
        <p:spPr>
          <a:xfrm>
            <a:off x="557050" y="1267782"/>
            <a:ext cx="4014949" cy="4525662"/>
          </a:xfrm>
          <a:ln>
            <a:solidFill>
              <a:schemeClr val="tx1"/>
            </a:solidFill>
          </a:ln>
        </p:spPr>
        <p:txBody>
          <a:bodyPr/>
          <a:lstStyle/>
          <a:p>
            <a:pPr marL="88900" indent="0">
              <a:buNone/>
            </a:pPr>
            <a:r>
              <a:rPr lang="en-US" sz="2400" u="sng" dirty="0">
                <a:latin typeface="Arial"/>
                <a:cs typeface="Arial"/>
              </a:rPr>
              <a:t>Gender Identity</a:t>
            </a:r>
            <a:r>
              <a:rPr lang="en-US" sz="2400" dirty="0">
                <a:latin typeface="Arial"/>
                <a:cs typeface="Arial"/>
              </a:rPr>
              <a:t>:</a:t>
            </a:r>
            <a:r>
              <a:rPr lang="en-US" sz="2400" u="sng" dirty="0">
                <a:latin typeface="Arial"/>
                <a:cs typeface="Arial"/>
              </a:rPr>
              <a:t> </a:t>
            </a:r>
          </a:p>
          <a:p>
            <a:pPr marL="88900" indent="0">
              <a:buNone/>
            </a:pPr>
            <a:endParaRPr lang="en-US" sz="800" dirty="0">
              <a:latin typeface="Arial"/>
              <a:cs typeface="Arial"/>
            </a:endParaRPr>
          </a:p>
          <a:p>
            <a:pPr marL="88900" indent="0">
              <a:buNone/>
            </a:pPr>
            <a:r>
              <a:rPr lang="en-US" sz="2400" dirty="0">
                <a:latin typeface="Arial"/>
                <a:cs typeface="Arial"/>
              </a:rPr>
              <a:t>Internal sense of gender.</a:t>
            </a:r>
          </a:p>
          <a:p>
            <a:pPr marL="88900" indent="0">
              <a:buNone/>
            </a:pPr>
            <a:endParaRPr lang="en-US" dirty="0">
              <a:latin typeface="Calibri"/>
              <a:cs typeface="Calibri"/>
            </a:endParaRPr>
          </a:p>
          <a:p>
            <a:endParaRPr lang="en-US" sz="2400" dirty="0"/>
          </a:p>
        </p:txBody>
      </p:sp>
      <p:sp>
        <p:nvSpPr>
          <p:cNvPr id="8" name="Content Placeholder 7"/>
          <p:cNvSpPr>
            <a:spLocks noGrp="1"/>
          </p:cNvSpPr>
          <p:nvPr>
            <p:ph sz="half" idx="2"/>
          </p:nvPr>
        </p:nvSpPr>
        <p:spPr>
          <a:xfrm>
            <a:off x="4572000" y="1267782"/>
            <a:ext cx="3995452" cy="4525662"/>
          </a:xfrm>
          <a:ln>
            <a:solidFill>
              <a:schemeClr val="tx1"/>
            </a:solidFill>
          </a:ln>
        </p:spPr>
        <p:txBody>
          <a:bodyPr/>
          <a:lstStyle/>
          <a:p>
            <a:pPr marL="88900" lvl="0" indent="0">
              <a:buNone/>
            </a:pPr>
            <a:r>
              <a:rPr lang="en-US" sz="2400" u="sng" dirty="0">
                <a:latin typeface="Arial"/>
                <a:cs typeface="Arial"/>
              </a:rPr>
              <a:t>Gender Expression</a:t>
            </a:r>
            <a:r>
              <a:rPr lang="en-US" sz="2400" dirty="0">
                <a:latin typeface="Arial"/>
                <a:cs typeface="Arial"/>
              </a:rPr>
              <a:t>: </a:t>
            </a:r>
          </a:p>
          <a:p>
            <a:pPr marL="88900" lvl="0" indent="0">
              <a:buNone/>
            </a:pPr>
            <a:endParaRPr lang="en-US" sz="800" dirty="0">
              <a:latin typeface="Arial"/>
              <a:cs typeface="Arial"/>
            </a:endParaRPr>
          </a:p>
          <a:p>
            <a:pPr marL="88900" lvl="0" indent="0">
              <a:buNone/>
            </a:pPr>
            <a:r>
              <a:rPr lang="en-US" sz="2400" dirty="0">
                <a:latin typeface="Arial"/>
                <a:cs typeface="Arial"/>
              </a:rPr>
              <a:t>Outward expression of gender through gestures, behaviors, dress, etc.</a:t>
            </a:r>
          </a:p>
          <a:p>
            <a:endParaRPr lang="en-US" sz="2400" dirty="0"/>
          </a:p>
        </p:txBody>
      </p:sp>
      <p:pic>
        <p:nvPicPr>
          <p:cNvPr id="9" name="Picture 8" descr="http://awedienceblog.azurewebsites.net/wp-content/themes/kameleon/timthumb.php?src=http://awedienceblog.azurewebsites.net/wp-content/uploads/2012/09/internalexternal.png&amp;h=320&amp;w=586&amp;zc=1">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21166" y="3366431"/>
            <a:ext cx="4301666" cy="234903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9528757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Shape 358"/>
          <p:cNvSpPr txBox="1">
            <a:spLocks noGrp="1"/>
          </p:cNvSpPr>
          <p:nvPr>
            <p:ph type="title"/>
          </p:nvPr>
        </p:nvSpPr>
        <p:spPr>
          <a:xfrm>
            <a:off x="301625" y="228600"/>
            <a:ext cx="8534399" cy="758825"/>
          </a:xfrm>
          <a:prstGeom prst="rect">
            <a:avLst/>
          </a:prstGeom>
          <a:noFill/>
          <a:ln>
            <a:noFill/>
          </a:ln>
        </p:spPr>
        <p:txBody>
          <a:bodyPr lIns="91425" tIns="45700" rIns="91425" bIns="45700" anchor="b" anchorCtr="0">
            <a:noAutofit/>
          </a:bodyPr>
          <a:lstStyle/>
          <a:p>
            <a:pPr marL="0" marR="0" lvl="0" indent="0" algn="ctr" rtl="0">
              <a:spcBef>
                <a:spcPts val="0"/>
              </a:spcBef>
              <a:spcAft>
                <a:spcPts val="0"/>
              </a:spcAft>
              <a:buClr>
                <a:srgbClr val="164C6C"/>
              </a:buClr>
              <a:buSzPct val="25000"/>
              <a:buFont typeface="Georgia"/>
              <a:buNone/>
            </a:pPr>
            <a:r>
              <a:rPr lang="en-US" sz="4000" b="0" i="0" u="none" strike="noStrike" cap="none" baseline="0" dirty="0">
                <a:solidFill>
                  <a:schemeClr val="dk1"/>
                </a:solidFill>
                <a:latin typeface="Arial"/>
                <a:ea typeface="Georgia"/>
                <a:cs typeface="Arial"/>
                <a:sym typeface="Georgia"/>
              </a:rPr>
              <a:t>Sexual Orientation</a:t>
            </a:r>
          </a:p>
        </p:txBody>
      </p:sp>
      <p:sp>
        <p:nvSpPr>
          <p:cNvPr id="359" name="Shape 359"/>
          <p:cNvSpPr txBox="1">
            <a:spLocks noGrp="1"/>
          </p:cNvSpPr>
          <p:nvPr>
            <p:ph type="body" idx="1"/>
          </p:nvPr>
        </p:nvSpPr>
        <p:spPr>
          <a:xfrm>
            <a:off x="4800600" y="1290062"/>
            <a:ext cx="3886200" cy="5105400"/>
          </a:xfrm>
          <a:prstGeom prst="rect">
            <a:avLst/>
          </a:prstGeom>
          <a:noFill/>
          <a:ln>
            <a:noFill/>
          </a:ln>
        </p:spPr>
        <p:txBody>
          <a:bodyPr lIns="91425" tIns="45700" rIns="91425" bIns="45700" anchor="t" anchorCtr="0">
            <a:noAutofit/>
          </a:bodyPr>
          <a:lstStyle/>
          <a:p>
            <a:pPr marL="0" marR="0" lvl="0" indent="0" algn="l" rtl="0">
              <a:buClr>
                <a:schemeClr val="accent1"/>
              </a:buClr>
              <a:buSzPct val="86666"/>
              <a:buNone/>
            </a:pPr>
            <a:r>
              <a:rPr lang="en-US" sz="3600" b="0" i="0" u="none" strike="noStrike" cap="none" baseline="0" dirty="0">
                <a:solidFill>
                  <a:schemeClr val="dk1"/>
                </a:solidFill>
                <a:latin typeface="Arial"/>
                <a:cs typeface="Arial"/>
                <a:sym typeface="Georgia"/>
              </a:rPr>
              <a:t>Includes:</a:t>
            </a:r>
          </a:p>
          <a:p>
            <a:pPr indent="0">
              <a:buSzPct val="86666"/>
            </a:pPr>
            <a:r>
              <a:rPr lang="en-US" sz="3600" b="0" i="0" u="none" strike="noStrike" cap="none" baseline="0" dirty="0">
                <a:solidFill>
                  <a:schemeClr val="tx1"/>
                </a:solidFill>
                <a:latin typeface="Arial"/>
                <a:cs typeface="Arial"/>
                <a:sym typeface="Georgia"/>
              </a:rPr>
              <a:t> Attraction</a:t>
            </a:r>
            <a:endParaRPr lang="en-US" sz="3600" dirty="0">
              <a:solidFill>
                <a:schemeClr val="tx1"/>
              </a:solidFill>
              <a:latin typeface="Arial"/>
              <a:cs typeface="Arial"/>
            </a:endParaRPr>
          </a:p>
          <a:p>
            <a:pPr indent="0">
              <a:buSzPct val="86666"/>
            </a:pPr>
            <a:r>
              <a:rPr lang="en-US" sz="3600" b="0" i="0" u="none" strike="noStrike" cap="none" baseline="0" dirty="0">
                <a:solidFill>
                  <a:schemeClr val="tx1"/>
                </a:solidFill>
                <a:latin typeface="Arial"/>
                <a:cs typeface="Arial"/>
                <a:sym typeface="Georgia"/>
              </a:rPr>
              <a:t> Behavior</a:t>
            </a:r>
            <a:endParaRPr lang="en-US" sz="3600" dirty="0">
              <a:solidFill>
                <a:schemeClr val="tx1"/>
              </a:solidFill>
              <a:latin typeface="Arial"/>
              <a:cs typeface="Arial"/>
            </a:endParaRPr>
          </a:p>
          <a:p>
            <a:pPr indent="0">
              <a:buSzPct val="86666"/>
            </a:pPr>
            <a:r>
              <a:rPr lang="en-US" sz="3600" b="0" i="0" u="none" strike="noStrike" cap="none" baseline="0" dirty="0">
                <a:solidFill>
                  <a:schemeClr val="tx1"/>
                </a:solidFill>
                <a:latin typeface="Arial"/>
                <a:cs typeface="Arial"/>
                <a:sym typeface="Georgia"/>
              </a:rPr>
              <a:t> Sexual Identity</a:t>
            </a:r>
          </a:p>
          <a:p>
            <a:endParaRPr lang="en-US" sz="3200" b="0" i="0" u="none" strike="noStrike" cap="none" baseline="0" dirty="0">
              <a:solidFill>
                <a:schemeClr val="dk2"/>
              </a:solidFill>
              <a:latin typeface="Arial"/>
              <a:cs typeface="Arial"/>
              <a:sym typeface="Georgia"/>
            </a:endParaRPr>
          </a:p>
          <a:p>
            <a:pPr marL="0" marR="0" lvl="0" indent="0" algn="l" rtl="0">
              <a:buClr>
                <a:schemeClr val="accent1"/>
              </a:buClr>
              <a:buSzPct val="86666"/>
              <a:buNone/>
            </a:pPr>
            <a:r>
              <a:rPr lang="en-US" sz="3200" b="0" i="0" u="none" strike="noStrike" cap="none" baseline="0" dirty="0">
                <a:solidFill>
                  <a:schemeClr val="tx1"/>
                </a:solidFill>
                <a:latin typeface="Arial"/>
                <a:cs typeface="Arial"/>
                <a:sym typeface="Georgia"/>
              </a:rPr>
              <a:t>Does </a:t>
            </a:r>
            <a:r>
              <a:rPr lang="en-US" sz="3200" b="1" i="0" u="none" strike="noStrike" cap="none" baseline="0" dirty="0">
                <a:solidFill>
                  <a:schemeClr val="tx1"/>
                </a:solidFill>
                <a:latin typeface="Arial"/>
                <a:cs typeface="Arial"/>
                <a:sym typeface="Georgia"/>
              </a:rPr>
              <a:t>NOT </a:t>
            </a:r>
            <a:r>
              <a:rPr lang="en-US" sz="3200" b="0" i="0" u="none" strike="noStrike" cap="none" baseline="0" dirty="0">
                <a:solidFill>
                  <a:schemeClr val="tx1"/>
                </a:solidFill>
                <a:latin typeface="Arial"/>
                <a:cs typeface="Arial"/>
                <a:sym typeface="Georgia"/>
              </a:rPr>
              <a:t>include gender identity</a:t>
            </a:r>
            <a:r>
              <a:rPr lang="en-US" sz="3200" b="0" i="0" u="none" strike="noStrike" cap="none" dirty="0">
                <a:solidFill>
                  <a:schemeClr val="tx1"/>
                </a:solidFill>
                <a:latin typeface="Arial"/>
                <a:cs typeface="Arial"/>
                <a:sym typeface="Georgia"/>
              </a:rPr>
              <a:t> or </a:t>
            </a:r>
            <a:r>
              <a:rPr lang="en-US" sz="3200" b="0" i="0" u="none" strike="noStrike" cap="none" baseline="0" dirty="0">
                <a:solidFill>
                  <a:schemeClr val="tx1"/>
                </a:solidFill>
                <a:latin typeface="Arial"/>
                <a:cs typeface="Arial"/>
                <a:sym typeface="Georgia"/>
              </a:rPr>
              <a:t>gender expression</a:t>
            </a:r>
          </a:p>
          <a:p>
            <a:endParaRPr lang="en-US" sz="2500" b="0" i="0" u="none" strike="noStrike" cap="none" baseline="0" dirty="0">
              <a:solidFill>
                <a:schemeClr val="dk1"/>
              </a:solidFill>
              <a:latin typeface="Georgia"/>
              <a:ea typeface="Georgia"/>
              <a:cs typeface="Georgia"/>
              <a:sym typeface="Georgia"/>
            </a:endParaRPr>
          </a:p>
          <a:p>
            <a:endParaRPr lang="en-US" sz="2500" b="0" i="0" u="none" strike="noStrike" cap="none" baseline="0" dirty="0">
              <a:solidFill>
                <a:schemeClr val="dk1"/>
              </a:solidFill>
              <a:latin typeface="Georgia"/>
              <a:ea typeface="Georgia"/>
              <a:cs typeface="Georgia"/>
              <a:sym typeface="Georgia"/>
            </a:endParaRPr>
          </a:p>
        </p:txBody>
      </p:sp>
      <p:sp>
        <p:nvSpPr>
          <p:cNvPr id="360" name="Shape 360"/>
          <p:cNvSpPr/>
          <p:nvPr/>
        </p:nvSpPr>
        <p:spPr>
          <a:xfrm>
            <a:off x="301625" y="1524000"/>
            <a:ext cx="3968749" cy="4144961"/>
          </a:xfrm>
          <a:prstGeom prst="rect">
            <a:avLst/>
          </a:prstGeom>
          <a:blipFill>
            <a:blip r:embed="rId3" cstate="print"/>
            <a:stretch>
              <a:fillRect/>
            </a:stretch>
          </a:blipFill>
        </p:spPr>
      </p:sp>
    </p:spTree>
    <p:extLst>
      <p:ext uri="{BB962C8B-B14F-4D97-AF65-F5344CB8AC3E}">
        <p14:creationId xmlns:p14="http://schemas.microsoft.com/office/powerpoint/2010/main" val="2315439066"/>
      </p:ext>
    </p:extLst>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Shape 324"/>
          <p:cNvSpPr txBox="1">
            <a:spLocks noGrp="1"/>
          </p:cNvSpPr>
          <p:nvPr>
            <p:ph type="title"/>
          </p:nvPr>
        </p:nvSpPr>
        <p:spPr>
          <a:xfrm>
            <a:off x="228601" y="381000"/>
            <a:ext cx="4724400" cy="758825"/>
          </a:xfrm>
          <a:prstGeom prst="rect">
            <a:avLst/>
          </a:prstGeom>
          <a:noFill/>
          <a:ln>
            <a:noFill/>
          </a:ln>
        </p:spPr>
        <p:txBody>
          <a:bodyPr lIns="91425" tIns="45700" rIns="91425" bIns="45700" anchor="b" anchorCtr="0">
            <a:noAutofit/>
          </a:bodyPr>
          <a:lstStyle/>
          <a:p>
            <a:pPr marL="0" marR="0" lvl="0" indent="0" algn="ctr" rtl="0">
              <a:spcBef>
                <a:spcPts val="0"/>
              </a:spcBef>
              <a:spcAft>
                <a:spcPts val="0"/>
              </a:spcAft>
              <a:buClr>
                <a:srgbClr val="E1E1E1"/>
              </a:buClr>
              <a:buSzPct val="25000"/>
              <a:buFont typeface="Georgia"/>
              <a:buNone/>
            </a:pPr>
            <a:r>
              <a:rPr lang="en-US" sz="4400" b="0" i="0" u="none" strike="noStrike" cap="none" baseline="0" dirty="0">
                <a:solidFill>
                  <a:schemeClr val="dk1"/>
                </a:solidFill>
                <a:latin typeface="Arial"/>
                <a:cs typeface="Arial"/>
                <a:sym typeface="Georgia"/>
              </a:rPr>
              <a:t>Transgender</a:t>
            </a:r>
          </a:p>
        </p:txBody>
      </p:sp>
      <p:sp>
        <p:nvSpPr>
          <p:cNvPr id="325" name="Shape 325"/>
          <p:cNvSpPr txBox="1">
            <a:spLocks noGrp="1"/>
          </p:cNvSpPr>
          <p:nvPr>
            <p:ph type="body" idx="1"/>
          </p:nvPr>
        </p:nvSpPr>
        <p:spPr>
          <a:xfrm>
            <a:off x="301625" y="2971800"/>
            <a:ext cx="8537575" cy="3127374"/>
          </a:xfrm>
          <a:prstGeom prst="rect">
            <a:avLst/>
          </a:prstGeom>
          <a:noFill/>
          <a:ln>
            <a:noFill/>
          </a:ln>
        </p:spPr>
        <p:txBody>
          <a:bodyPr lIns="91425" tIns="45700" rIns="91425" bIns="45700" anchor="t" anchorCtr="0">
            <a:noAutofit/>
          </a:bodyPr>
          <a:lstStyle/>
          <a:p>
            <a:pPr marL="0" marR="0" lvl="0" indent="0" algn="l" rtl="0">
              <a:buClr>
                <a:schemeClr val="accent1"/>
              </a:buClr>
              <a:buSzPct val="85937"/>
              <a:buNone/>
            </a:pPr>
            <a:r>
              <a:rPr lang="en-US" sz="3600" b="0" i="0" u="none" strike="noStrike" cap="none" baseline="0" dirty="0">
                <a:solidFill>
                  <a:schemeClr val="dk1"/>
                </a:solidFill>
                <a:latin typeface="Arial"/>
                <a:cs typeface="Arial"/>
                <a:sym typeface="Georgia"/>
              </a:rPr>
              <a:t>An umbrella term used to describe people whose </a:t>
            </a:r>
            <a:r>
              <a:rPr lang="en-US" sz="3600" b="1" i="0" u="none" strike="noStrike" cap="none" baseline="0" dirty="0">
                <a:solidFill>
                  <a:schemeClr val="dk1"/>
                </a:solidFill>
                <a:latin typeface="Arial"/>
                <a:cs typeface="Arial"/>
                <a:sym typeface="Georgia"/>
              </a:rPr>
              <a:t>gender </a:t>
            </a:r>
            <a:r>
              <a:rPr lang="en-US" sz="3600" b="0" i="0" u="none" strike="noStrike" cap="none" baseline="0" dirty="0">
                <a:solidFill>
                  <a:schemeClr val="dk1"/>
                </a:solidFill>
                <a:latin typeface="Arial"/>
                <a:cs typeface="Arial"/>
                <a:sym typeface="Georgia"/>
              </a:rPr>
              <a:t>or </a:t>
            </a:r>
            <a:r>
              <a:rPr lang="en-US" sz="3600" b="1" i="0" u="none" strike="noStrike" cap="none" baseline="0" dirty="0">
                <a:solidFill>
                  <a:schemeClr val="dk1"/>
                </a:solidFill>
                <a:latin typeface="Arial"/>
                <a:cs typeface="Arial"/>
                <a:sym typeface="Georgia"/>
              </a:rPr>
              <a:t>gender expression </a:t>
            </a:r>
            <a:r>
              <a:rPr lang="en-US" sz="3600" b="0" i="0" u="none" strike="noStrike" cap="none" baseline="0" dirty="0">
                <a:solidFill>
                  <a:schemeClr val="dk1"/>
                </a:solidFill>
                <a:latin typeface="Arial"/>
                <a:cs typeface="Arial"/>
                <a:sym typeface="Georgia"/>
              </a:rPr>
              <a:t>is different than the sex they were assigned at birth.</a:t>
            </a:r>
          </a:p>
        </p:txBody>
      </p:sp>
      <p:sp>
        <p:nvSpPr>
          <p:cNvPr id="326" name="Shape 326"/>
          <p:cNvSpPr/>
          <p:nvPr/>
        </p:nvSpPr>
        <p:spPr>
          <a:xfrm>
            <a:off x="6019800" y="281836"/>
            <a:ext cx="2530475" cy="2273299"/>
          </a:xfrm>
          <a:prstGeom prst="rect">
            <a:avLst/>
          </a:prstGeom>
          <a:blipFill>
            <a:blip r:embed="rId3" cstate="print"/>
            <a:stretch>
              <a:fillRect/>
            </a:stretch>
          </a:blipFill>
        </p:spPr>
      </p:sp>
    </p:spTree>
    <p:extLst>
      <p:ext uri="{BB962C8B-B14F-4D97-AF65-F5344CB8AC3E}">
        <p14:creationId xmlns:p14="http://schemas.microsoft.com/office/powerpoint/2010/main" val="2723304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Arial"/>
                <a:cs typeface="Arial"/>
              </a:rPr>
              <a:t>National Coalition for LGBT Health</a:t>
            </a:r>
          </a:p>
        </p:txBody>
      </p:sp>
      <p:sp>
        <p:nvSpPr>
          <p:cNvPr id="3" name="Content Placeholder 2"/>
          <p:cNvSpPr>
            <a:spLocks noGrp="1"/>
          </p:cNvSpPr>
          <p:nvPr>
            <p:ph idx="1"/>
          </p:nvPr>
        </p:nvSpPr>
        <p:spPr/>
        <p:txBody>
          <a:bodyPr>
            <a:normAutofit fontScale="92500" lnSpcReduction="10000"/>
          </a:bodyPr>
          <a:lstStyle/>
          <a:p>
            <a:r>
              <a:rPr lang="en-US" sz="2600" dirty="0">
                <a:latin typeface="Arial"/>
                <a:cs typeface="Arial"/>
              </a:rPr>
              <a:t>Created in 2000, the Coalition is dedicated to achieving LGBT health equity</a:t>
            </a:r>
          </a:p>
          <a:p>
            <a:r>
              <a:rPr lang="en-US" sz="2600" dirty="0">
                <a:latin typeface="Arial"/>
                <a:cs typeface="Arial"/>
              </a:rPr>
              <a:t>Comprised of leaders from national and state LGBT organizations, Health centers, health departments, universities, health organizations, clinical and behavioral health providers, and individuals </a:t>
            </a:r>
          </a:p>
          <a:p>
            <a:r>
              <a:rPr lang="en-US" sz="2600" dirty="0">
                <a:latin typeface="Arial"/>
                <a:cs typeface="Arial"/>
              </a:rPr>
              <a:t>Seeks to increase resources to expand culturally competent health and social services delivery to LGBT community; change public and private sector laws, policies, and regulations regarding LGBT health; build and disseminate knowledge regarding LGBT health and access to care</a:t>
            </a:r>
          </a:p>
          <a:p>
            <a:endParaRPr lang="en-US" dirty="0"/>
          </a:p>
          <a:p>
            <a:endParaRPr lang="en-US" dirty="0"/>
          </a:p>
        </p:txBody>
      </p:sp>
    </p:spTree>
    <p:extLst>
      <p:ext uri="{BB962C8B-B14F-4D97-AF65-F5344CB8AC3E}">
        <p14:creationId xmlns:p14="http://schemas.microsoft.com/office/powerpoint/2010/main" val="3531448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pPr algn="ctr">
              <a:defRPr/>
            </a:pPr>
            <a:r>
              <a:rPr lang="en-US" dirty="0">
                <a:ea typeface="+mj-ea"/>
              </a:rPr>
              <a:t>Epidemiology of HIV/AIDS Among Trans People</a:t>
            </a:r>
          </a:p>
        </p:txBody>
      </p:sp>
      <p:pic>
        <p:nvPicPr>
          <p:cNvPr id="43011" name="Picture 2" descr="Epidemiology of HIV-AI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600200"/>
            <a:ext cx="6858000" cy="457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3163663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Content Placeholder 5" descr="Trans Wordle.jpg"/>
          <p:cNvPicPr>
            <a:picLocks noGrp="1" noChangeAspect="1"/>
          </p:cNvPicPr>
          <p:nvPr>
            <p:ph idx="1"/>
          </p:nvPr>
        </p:nvPicPr>
        <p:blipFill>
          <a:blip r:embed="rId3">
            <a:extLst>
              <a:ext uri="{28A0092B-C50C-407E-A947-70E740481C1C}">
                <a14:useLocalDpi xmlns:a14="http://schemas.microsoft.com/office/drawing/2010/main" val="0"/>
              </a:ext>
            </a:extLst>
          </a:blip>
          <a:srcRect l="7982" t="14812" r="8778" b="14688"/>
          <a:stretch>
            <a:fillRect/>
          </a:stretch>
        </p:blipFill>
        <p:spPr>
          <a:xfrm>
            <a:off x="76200" y="74613"/>
            <a:ext cx="8915400" cy="5945187"/>
          </a:xfrm>
        </p:spPr>
      </p:pic>
    </p:spTree>
    <p:extLst>
      <p:ext uri="{BB962C8B-B14F-4D97-AF65-F5344CB8AC3E}">
        <p14:creationId xmlns:p14="http://schemas.microsoft.com/office/powerpoint/2010/main" val="2040179947"/>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Barriers to Health Care</a:t>
            </a:r>
          </a:p>
        </p:txBody>
      </p:sp>
    </p:spTree>
    <p:extLst>
      <p:ext uri="{BB962C8B-B14F-4D97-AF65-F5344CB8AC3E}">
        <p14:creationId xmlns:p14="http://schemas.microsoft.com/office/powerpoint/2010/main" val="8271253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002942609"/>
              </p:ext>
            </p:extLst>
          </p:nvPr>
        </p:nvGraphicFramePr>
        <p:xfrm>
          <a:off x="1002694" y="947819"/>
          <a:ext cx="7684106" cy="51011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457200" y="0"/>
            <a:ext cx="8229600" cy="1143000"/>
          </a:xfrm>
        </p:spPr>
        <p:txBody>
          <a:bodyPr>
            <a:normAutofit fontScale="90000"/>
          </a:bodyPr>
          <a:lstStyle/>
          <a:p>
            <a:pPr>
              <a:defRPr/>
            </a:pPr>
            <a:r>
              <a:rPr lang="en-US" dirty="0">
                <a:ea typeface="+mj-ea"/>
              </a:rPr>
              <a:t>Challenges in Data Collection</a:t>
            </a:r>
          </a:p>
        </p:txBody>
      </p:sp>
    </p:spTree>
    <p:extLst>
      <p:ext uri="{BB962C8B-B14F-4D97-AF65-F5344CB8AC3E}">
        <p14:creationId xmlns:p14="http://schemas.microsoft.com/office/powerpoint/2010/main" val="15993338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t">
            <a:noAutofit/>
          </a:bodyPr>
          <a:lstStyle/>
          <a:p>
            <a:pPr>
              <a:defRPr/>
            </a:pPr>
            <a:r>
              <a:rPr lang="en-US" sz="2400" dirty="0">
                <a:latin typeface="Arial"/>
                <a:ea typeface="+mj-ea"/>
                <a:cs typeface="Arial"/>
              </a:rPr>
              <a:t>Worldwide burden of HIV in transgender women: a systematic review and meta-analysis</a:t>
            </a:r>
            <a:br>
              <a:rPr lang="en-US" sz="2400" dirty="0">
                <a:latin typeface="Arial"/>
                <a:ea typeface="+mj-ea"/>
                <a:cs typeface="Arial"/>
              </a:rPr>
            </a:br>
            <a:endParaRPr lang="en-US" sz="2400" dirty="0">
              <a:latin typeface="Arial"/>
              <a:ea typeface="+mj-ea"/>
              <a:cs typeface="Arial"/>
            </a:endParaRPr>
          </a:p>
        </p:txBody>
      </p:sp>
      <p:sp>
        <p:nvSpPr>
          <p:cNvPr id="5" name="Slide Number Placeholder 4"/>
          <p:cNvSpPr>
            <a:spLocks noGrp="1"/>
          </p:cNvSpPr>
          <p:nvPr>
            <p:ph type="sldNum" sz="quarter" idx="12"/>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72400554-78B4-BD4D-A154-210F02232D25}" type="slidenum">
              <a:rPr lang="en-US">
                <a:solidFill>
                  <a:prstClr val="black"/>
                </a:solidFill>
              </a:rPr>
              <a:pPr eaLnBrk="1" hangingPunct="1"/>
              <a:t>24</a:t>
            </a:fld>
            <a:endParaRPr lang="en-US">
              <a:solidFill>
                <a:prstClr val="black"/>
              </a:solidFill>
            </a:endParaRPr>
          </a:p>
        </p:txBody>
      </p:sp>
      <p:sp>
        <p:nvSpPr>
          <p:cNvPr id="6" name="TextBox 5"/>
          <p:cNvSpPr txBox="1"/>
          <p:nvPr/>
        </p:nvSpPr>
        <p:spPr>
          <a:xfrm>
            <a:off x="3505200" y="5969000"/>
            <a:ext cx="5029200" cy="254000"/>
          </a:xfrm>
          <a:prstGeom prst="rect">
            <a:avLst/>
          </a:prstGeom>
          <a:noFill/>
        </p:spPr>
        <p:txBody>
          <a:bodyPr>
            <a:spAutoFit/>
          </a:bodyPr>
          <a:lstStyle/>
          <a:p>
            <a:pPr>
              <a:defRPr/>
            </a:pPr>
            <a:r>
              <a:rPr lang="en-US" sz="1050" i="1" dirty="0">
                <a:solidFill>
                  <a:prstClr val="black"/>
                </a:solidFill>
                <a:ea typeface="ＭＳ Ｐゴシック" charset="0"/>
              </a:rPr>
              <a:t>(Stefan D </a:t>
            </a:r>
            <a:r>
              <a:rPr lang="en-US" sz="1050" i="1" dirty="0" err="1">
                <a:solidFill>
                  <a:prstClr val="black"/>
                </a:solidFill>
                <a:ea typeface="ＭＳ Ｐゴシック" charset="0"/>
              </a:rPr>
              <a:t>Baral</a:t>
            </a:r>
            <a:r>
              <a:rPr lang="en-US" sz="1050" i="1" dirty="0">
                <a:solidFill>
                  <a:prstClr val="black"/>
                </a:solidFill>
                <a:ea typeface="ＭＳ Ｐゴシック" charset="0"/>
              </a:rPr>
              <a:t>, Tonia Poteat, et al; Lancet Infect </a:t>
            </a:r>
            <a:r>
              <a:rPr lang="en-US" sz="1050" i="1" dirty="0" err="1">
                <a:solidFill>
                  <a:prstClr val="black"/>
                </a:solidFill>
                <a:ea typeface="ＭＳ Ｐゴシック" charset="0"/>
              </a:rPr>
              <a:t>Dis</a:t>
            </a:r>
            <a:r>
              <a:rPr lang="en-US" sz="1050" i="1" dirty="0">
                <a:solidFill>
                  <a:prstClr val="black"/>
                </a:solidFill>
                <a:ea typeface="ＭＳ Ｐゴシック" charset="0"/>
              </a:rPr>
              <a:t> 2013; 13:214-22</a:t>
            </a:r>
            <a:endParaRPr lang="en-US" sz="1050" dirty="0">
              <a:solidFill>
                <a:prstClr val="black"/>
              </a:solidFill>
              <a:ea typeface="ＭＳ Ｐゴシック" charset="0"/>
            </a:endParaRPr>
          </a:p>
        </p:txBody>
      </p:sp>
      <p:pic>
        <p:nvPicPr>
          <p:cNvPr id="4608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19200"/>
            <a:ext cx="9144000" cy="4629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3166076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81000"/>
            <a:ext cx="8229600" cy="1143000"/>
          </a:xfrm>
        </p:spPr>
        <p:txBody>
          <a:bodyPr>
            <a:normAutofit fontScale="90000"/>
          </a:bodyPr>
          <a:lstStyle/>
          <a:p>
            <a:pPr>
              <a:defRPr/>
            </a:pPr>
            <a:r>
              <a:rPr lang="en-US" dirty="0">
                <a:effectLst/>
                <a:latin typeface="Arial"/>
                <a:ea typeface="+mj-ea"/>
                <a:cs typeface="Arial"/>
              </a:rPr>
              <a:t>Trans HIV Prevalence </a:t>
            </a:r>
            <a:br>
              <a:rPr lang="en-US" sz="2700" dirty="0">
                <a:effectLst/>
                <a:latin typeface="Gotham Bold"/>
                <a:ea typeface="+mj-ea"/>
                <a:cs typeface="Gotham Bold"/>
              </a:rPr>
            </a:br>
            <a:endParaRPr lang="en-US" dirty="0">
              <a:effectLst/>
              <a:latin typeface="Gotham Bold"/>
              <a:ea typeface="+mj-ea"/>
              <a:cs typeface="Gotham Bold"/>
            </a:endParaRPr>
          </a:p>
        </p:txBody>
      </p:sp>
      <p:graphicFrame>
        <p:nvGraphicFramePr>
          <p:cNvPr id="16" name="Diagram 15"/>
          <p:cNvGraphicFramePr/>
          <p:nvPr>
            <p:extLst>
              <p:ext uri="{D42A27DB-BD31-4B8C-83A1-F6EECF244321}">
                <p14:modId xmlns:p14="http://schemas.microsoft.com/office/powerpoint/2010/main" val="869449520"/>
              </p:ext>
            </p:extLst>
          </p:nvPr>
        </p:nvGraphicFramePr>
        <p:xfrm>
          <a:off x="579334" y="1143000"/>
          <a:ext cx="8336066" cy="76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Content Placeholder 8"/>
          <p:cNvGraphicFramePr>
            <a:graphicFrameLocks noGrp="1"/>
          </p:cNvGraphicFramePr>
          <p:nvPr>
            <p:ph idx="1"/>
            <p:extLst>
              <p:ext uri="{D42A27DB-BD31-4B8C-83A1-F6EECF244321}">
                <p14:modId xmlns:p14="http://schemas.microsoft.com/office/powerpoint/2010/main" val="967849051"/>
              </p:ext>
            </p:extLst>
          </p:nvPr>
        </p:nvGraphicFramePr>
        <p:xfrm>
          <a:off x="579334" y="1981200"/>
          <a:ext cx="8488466" cy="371128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715579615"/>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556565744"/>
              </p:ext>
            </p:extLst>
          </p:nvPr>
        </p:nvGraphicFramePr>
        <p:xfrm>
          <a:off x="1091820" y="914400"/>
          <a:ext cx="7594979" cy="49340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457200" y="0"/>
            <a:ext cx="8229600" cy="1143000"/>
          </a:xfrm>
        </p:spPr>
        <p:txBody>
          <a:bodyPr/>
          <a:lstStyle/>
          <a:p>
            <a:pPr>
              <a:defRPr/>
            </a:pPr>
            <a:r>
              <a:rPr lang="en-US" dirty="0">
                <a:ea typeface="+mj-ea"/>
              </a:rPr>
              <a:t>Research shows </a:t>
            </a:r>
            <a:r>
              <a:rPr lang="en-US" sz="2400" dirty="0">
                <a:ea typeface="+mj-ea"/>
              </a:rPr>
              <a:t>(n=6450)</a:t>
            </a:r>
            <a:r>
              <a:rPr lang="en-US" dirty="0">
                <a:ea typeface="+mj-ea"/>
              </a:rPr>
              <a:t>:</a:t>
            </a:r>
          </a:p>
        </p:txBody>
      </p:sp>
      <p:sp>
        <p:nvSpPr>
          <p:cNvPr id="2" name="TextBox 1"/>
          <p:cNvSpPr txBox="1"/>
          <p:nvPr/>
        </p:nvSpPr>
        <p:spPr>
          <a:xfrm>
            <a:off x="1091820" y="5848447"/>
            <a:ext cx="7543800" cy="261610"/>
          </a:xfrm>
          <a:prstGeom prst="rect">
            <a:avLst/>
          </a:prstGeom>
          <a:noFill/>
        </p:spPr>
        <p:txBody>
          <a:bodyPr wrap="square" rtlCol="0">
            <a:spAutoFit/>
          </a:bodyPr>
          <a:lstStyle/>
          <a:p>
            <a:r>
              <a:rPr lang="en-US" sz="1100" dirty="0">
                <a:latin typeface="Arial"/>
                <a:cs typeface="Arial"/>
              </a:rPr>
              <a:t>Injustice at Every Turn – 2011 – The Task Force and NCTE </a:t>
            </a:r>
          </a:p>
        </p:txBody>
      </p:sp>
    </p:spTree>
    <p:extLst>
      <p:ext uri="{BB962C8B-B14F-4D97-AF65-F5344CB8AC3E}">
        <p14:creationId xmlns:p14="http://schemas.microsoft.com/office/powerpoint/2010/main" val="26299404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436" y="174379"/>
            <a:ext cx="8691791" cy="478367"/>
          </a:xfrm>
        </p:spPr>
        <p:txBody>
          <a:bodyPr>
            <a:noAutofit/>
          </a:bodyPr>
          <a:lstStyle/>
          <a:p>
            <a:r>
              <a:rPr lang="en-US" sz="2800" dirty="0">
                <a:effectLst/>
                <a:latin typeface="Arial"/>
                <a:cs typeface="Arial"/>
              </a:rPr>
              <a:t>Social Determinants of Health in Trans Communities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59377784"/>
              </p:ext>
            </p:extLst>
          </p:nvPr>
        </p:nvGraphicFramePr>
        <p:xfrm>
          <a:off x="383132" y="2447837"/>
          <a:ext cx="42672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5" name="Diagram 14"/>
          <p:cNvGraphicFramePr/>
          <p:nvPr>
            <p:extLst>
              <p:ext uri="{D42A27DB-BD31-4B8C-83A1-F6EECF244321}">
                <p14:modId xmlns:p14="http://schemas.microsoft.com/office/powerpoint/2010/main" val="4243946868"/>
              </p:ext>
            </p:extLst>
          </p:nvPr>
        </p:nvGraphicFramePr>
        <p:xfrm>
          <a:off x="4841898" y="2458966"/>
          <a:ext cx="4532834" cy="402747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8" name="Diagram 17"/>
          <p:cNvGraphicFramePr/>
          <p:nvPr>
            <p:extLst>
              <p:ext uri="{D42A27DB-BD31-4B8C-83A1-F6EECF244321}">
                <p14:modId xmlns:p14="http://schemas.microsoft.com/office/powerpoint/2010/main" val="401856096"/>
              </p:ext>
            </p:extLst>
          </p:nvPr>
        </p:nvGraphicFramePr>
        <p:xfrm>
          <a:off x="1830932" y="2811130"/>
          <a:ext cx="5867400" cy="3370507"/>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9" name="TextBox 18"/>
          <p:cNvSpPr txBox="1"/>
          <p:nvPr/>
        </p:nvSpPr>
        <p:spPr>
          <a:xfrm>
            <a:off x="5562600" y="753005"/>
            <a:ext cx="2819400" cy="1938992"/>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Arial"/>
                <a:cs typeface="Arial"/>
              </a:rPr>
              <a:t>Multilayered</a:t>
            </a:r>
          </a:p>
          <a:p>
            <a:pPr marL="285750" indent="-285750">
              <a:buFont typeface="Arial" panose="020B0604020202020204" pitchFamily="34" charset="0"/>
              <a:buChar char="•"/>
            </a:pPr>
            <a:r>
              <a:rPr lang="en-US" sz="2000" dirty="0">
                <a:latin typeface="Arial"/>
                <a:cs typeface="Arial"/>
              </a:rPr>
              <a:t>Complex</a:t>
            </a:r>
          </a:p>
          <a:p>
            <a:pPr marL="285750" indent="-285750">
              <a:buFont typeface="Arial" panose="020B0604020202020204" pitchFamily="34" charset="0"/>
              <a:buChar char="•"/>
            </a:pPr>
            <a:r>
              <a:rPr lang="en-US" sz="2000" dirty="0">
                <a:latin typeface="Arial"/>
                <a:cs typeface="Arial"/>
              </a:rPr>
              <a:t>Social </a:t>
            </a:r>
          </a:p>
          <a:p>
            <a:pPr marL="285750" indent="-285750">
              <a:buFont typeface="Arial" panose="020B0604020202020204" pitchFamily="34" charset="0"/>
              <a:buChar char="•"/>
            </a:pPr>
            <a:r>
              <a:rPr lang="en-US" sz="2000" dirty="0">
                <a:latin typeface="Arial"/>
                <a:cs typeface="Arial"/>
              </a:rPr>
              <a:t>Systemic </a:t>
            </a:r>
          </a:p>
          <a:p>
            <a:pPr marL="285750" indent="-285750">
              <a:buFont typeface="Arial" panose="020B0604020202020204" pitchFamily="34" charset="0"/>
              <a:buChar char="•"/>
            </a:pPr>
            <a:r>
              <a:rPr lang="en-US" sz="2000" dirty="0">
                <a:latin typeface="Arial"/>
                <a:cs typeface="Arial"/>
              </a:rPr>
              <a:t>Poor Health Outcomes </a:t>
            </a:r>
          </a:p>
        </p:txBody>
      </p:sp>
      <p:sp>
        <p:nvSpPr>
          <p:cNvPr id="20" name="Rectangle 19"/>
          <p:cNvSpPr/>
          <p:nvPr/>
        </p:nvSpPr>
        <p:spPr>
          <a:xfrm>
            <a:off x="639030" y="1048499"/>
            <a:ext cx="4495800" cy="984885"/>
          </a:xfrm>
          <a:prstGeom prst="rect">
            <a:avLst/>
          </a:prstGeom>
        </p:spPr>
        <p:txBody>
          <a:bodyPr wrap="square">
            <a:spAutoFit/>
          </a:bodyPr>
          <a:lstStyle/>
          <a:p>
            <a:r>
              <a:rPr lang="en-US" sz="2000" i="1" dirty="0">
                <a:latin typeface="Arial"/>
                <a:cs typeface="Arial"/>
              </a:rPr>
              <a:t>Our health starts where we live, learn, work and play…</a:t>
            </a:r>
          </a:p>
          <a:p>
            <a:pPr algn="just"/>
            <a:r>
              <a:rPr lang="en-US" sz="900" i="1" dirty="0">
                <a:latin typeface="Arial"/>
                <a:cs typeface="Arial"/>
              </a:rPr>
              <a:t>-Jane Isaacs Lowe, Ph.D., </a:t>
            </a:r>
          </a:p>
          <a:p>
            <a:pPr algn="just"/>
            <a:r>
              <a:rPr lang="en-US" sz="900" i="1" dirty="0">
                <a:latin typeface="Arial"/>
                <a:cs typeface="Arial"/>
              </a:rPr>
              <a:t>Vulnerable Populations Portfolio, Robert Wood Johnson Foundation </a:t>
            </a:r>
          </a:p>
        </p:txBody>
      </p:sp>
    </p:spTree>
    <p:extLst>
      <p:ext uri="{BB962C8B-B14F-4D97-AF65-F5344CB8AC3E}">
        <p14:creationId xmlns:p14="http://schemas.microsoft.com/office/powerpoint/2010/main" val="29150839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effectLst/>
                <a:latin typeface="Arial"/>
                <a:cs typeface="Arial"/>
              </a:rPr>
              <a:t>Best Practices</a:t>
            </a:r>
          </a:p>
        </p:txBody>
      </p:sp>
    </p:spTree>
    <p:extLst>
      <p:ext uri="{BB962C8B-B14F-4D97-AF65-F5344CB8AC3E}">
        <p14:creationId xmlns:p14="http://schemas.microsoft.com/office/powerpoint/2010/main" val="38025437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506546914"/>
              </p:ext>
            </p:extLst>
          </p:nvPr>
        </p:nvGraphicFramePr>
        <p:xfrm>
          <a:off x="0" y="1371600"/>
          <a:ext cx="91440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itle 10"/>
          <p:cNvSpPr>
            <a:spLocks noGrp="1"/>
          </p:cNvSpPr>
          <p:nvPr>
            <p:ph type="title"/>
          </p:nvPr>
        </p:nvSpPr>
        <p:spPr>
          <a:xfrm>
            <a:off x="0" y="0"/>
            <a:ext cx="9144000" cy="1417638"/>
          </a:xfrm>
        </p:spPr>
        <p:txBody>
          <a:bodyPr>
            <a:normAutofit fontScale="90000"/>
          </a:bodyPr>
          <a:lstStyle/>
          <a:p>
            <a:r>
              <a:rPr lang="en-US" dirty="0">
                <a:latin typeface="Arial"/>
                <a:cs typeface="Arial"/>
              </a:rPr>
              <a:t>Best Practices for Transgender HIV Prevention</a:t>
            </a:r>
          </a:p>
        </p:txBody>
      </p:sp>
    </p:spTree>
    <p:extLst>
      <p:ext uri="{BB962C8B-B14F-4D97-AF65-F5344CB8AC3E}">
        <p14:creationId xmlns:p14="http://schemas.microsoft.com/office/powerpoint/2010/main" val="108819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385723"/>
                </a:solidFill>
                <a:latin typeface="Arial"/>
                <a:cs typeface="Arial"/>
              </a:rPr>
              <a:t>Available for Download </a:t>
            </a:r>
          </a:p>
        </p:txBody>
      </p:sp>
      <p:sp>
        <p:nvSpPr>
          <p:cNvPr id="7" name="Content Placeholder 6"/>
          <p:cNvSpPr>
            <a:spLocks noGrp="1"/>
          </p:cNvSpPr>
          <p:nvPr>
            <p:ph sz="half" idx="2"/>
          </p:nvPr>
        </p:nvSpPr>
        <p:spPr>
          <a:xfrm>
            <a:off x="555407" y="1801944"/>
            <a:ext cx="7964974" cy="4608472"/>
          </a:xfrm>
        </p:spPr>
        <p:txBody>
          <a:bodyPr>
            <a:normAutofit/>
          </a:bodyPr>
          <a:lstStyle/>
          <a:p>
            <a:pPr marL="0" indent="0">
              <a:buNone/>
            </a:pPr>
            <a:r>
              <a:rPr lang="en-US" sz="4000" b="1" u="sng" dirty="0">
                <a:solidFill>
                  <a:srgbClr val="073E87"/>
                </a:solidFill>
                <a:latin typeface="Arial"/>
                <a:cs typeface="Arial"/>
              </a:rPr>
              <a:t>During</a:t>
            </a:r>
            <a:r>
              <a:rPr lang="en-US" sz="4000" b="1" dirty="0">
                <a:solidFill>
                  <a:srgbClr val="073E87"/>
                </a:solidFill>
                <a:latin typeface="Arial"/>
                <a:cs typeface="Arial"/>
              </a:rPr>
              <a:t> the webinar today:</a:t>
            </a:r>
          </a:p>
          <a:p>
            <a:pPr lvl="1">
              <a:buFont typeface="Arial"/>
              <a:buChar char="•"/>
            </a:pPr>
            <a:r>
              <a:rPr lang="en-US" sz="4000" dirty="0">
                <a:solidFill>
                  <a:srgbClr val="073E87"/>
                </a:solidFill>
                <a:latin typeface="Arial"/>
                <a:cs typeface="Arial"/>
              </a:rPr>
              <a:t>PPT Slide Deck</a:t>
            </a:r>
          </a:p>
          <a:p>
            <a:pPr marL="457200" lvl="1" indent="0">
              <a:buNone/>
            </a:pPr>
            <a:endParaRPr lang="en-US" sz="2800" dirty="0">
              <a:solidFill>
                <a:srgbClr val="073E87"/>
              </a:solidFill>
            </a:endParaRPr>
          </a:p>
          <a:p>
            <a:pPr marL="457200" lvl="1" indent="0">
              <a:buNone/>
            </a:pPr>
            <a:endParaRPr lang="en-US" sz="2800" dirty="0">
              <a:solidFill>
                <a:srgbClr val="073E87"/>
              </a:solidFill>
            </a:endParaRPr>
          </a:p>
        </p:txBody>
      </p:sp>
      <p:cxnSp>
        <p:nvCxnSpPr>
          <p:cNvPr id="4" name="Straight Arrow Connector 3"/>
          <p:cNvCxnSpPr/>
          <p:nvPr/>
        </p:nvCxnSpPr>
        <p:spPr>
          <a:xfrm>
            <a:off x="6718041" y="4322281"/>
            <a:ext cx="1101614" cy="1466086"/>
          </a:xfrm>
          <a:prstGeom prst="straightConnector1">
            <a:avLst/>
          </a:prstGeom>
          <a:ln w="57150" cmpd="sng">
            <a:solidFill>
              <a:srgbClr val="FF0000"/>
            </a:solidFill>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332914515"/>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xmlns:p14="http://schemas.microsoft.com/office/powerpoint/2010/main" spd="slow" advClick="0" advTm="500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Content Placeholder 2"/>
          <p:cNvSpPr>
            <a:spLocks noGrp="1"/>
          </p:cNvSpPr>
          <p:nvPr>
            <p:ph idx="1"/>
          </p:nvPr>
        </p:nvSpPr>
        <p:spPr>
          <a:xfrm>
            <a:off x="364498" y="1447800"/>
            <a:ext cx="4343400" cy="4525963"/>
          </a:xfrm>
        </p:spPr>
        <p:txBody>
          <a:bodyPr/>
          <a:lstStyle/>
          <a:p>
            <a:pPr marL="342900" lvl="1" indent="-342900">
              <a:buFont typeface="Arial" charset="0"/>
              <a:buChar char="•"/>
            </a:pPr>
            <a:r>
              <a:rPr lang="en-US" sz="2400" dirty="0">
                <a:latin typeface="Arial"/>
                <a:cs typeface="Arial"/>
              </a:rPr>
              <a:t>Train all staff</a:t>
            </a:r>
          </a:p>
          <a:p>
            <a:pPr marL="742950" lvl="2" indent="-342900"/>
            <a:r>
              <a:rPr lang="en-US" sz="2400" dirty="0">
                <a:latin typeface="Arial"/>
                <a:cs typeface="Arial"/>
              </a:rPr>
              <a:t>Reception</a:t>
            </a:r>
          </a:p>
          <a:p>
            <a:pPr marL="742950" lvl="2" indent="-342900"/>
            <a:r>
              <a:rPr lang="en-US" sz="2400" dirty="0">
                <a:latin typeface="Arial"/>
                <a:cs typeface="Arial"/>
              </a:rPr>
              <a:t>Medical providers</a:t>
            </a:r>
          </a:p>
          <a:p>
            <a:pPr marL="742950" lvl="2" indent="-342900"/>
            <a:r>
              <a:rPr lang="en-US" sz="2400" dirty="0">
                <a:latin typeface="Arial"/>
                <a:cs typeface="Arial"/>
              </a:rPr>
              <a:t>Maintenance</a:t>
            </a:r>
          </a:p>
          <a:p>
            <a:pPr marL="742950" lvl="2" indent="-342900"/>
            <a:r>
              <a:rPr lang="en-US" sz="2400" dirty="0">
                <a:latin typeface="Arial"/>
                <a:cs typeface="Arial"/>
              </a:rPr>
              <a:t>Security</a:t>
            </a:r>
          </a:p>
        </p:txBody>
      </p:sp>
      <p:sp>
        <p:nvSpPr>
          <p:cNvPr id="7" name="Title 2"/>
          <p:cNvSpPr txBox="1">
            <a:spLocks/>
          </p:cNvSpPr>
          <p:nvPr/>
        </p:nvSpPr>
        <p:spPr>
          <a:xfrm>
            <a:off x="609600" y="228600"/>
            <a:ext cx="8229600" cy="1143000"/>
          </a:xfrm>
          <a:prstGeom prst="rect">
            <a:avLst/>
          </a:prstGeom>
        </p:spPr>
        <p:txBody>
          <a:bodyPr anchor="ctr">
            <a:normAutofit fontScale="97500"/>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defRPr/>
            </a:pPr>
            <a:r>
              <a:rPr lang="en-US" b="0" dirty="0">
                <a:solidFill>
                  <a:srgbClr val="000000"/>
                </a:solidFill>
                <a:effectLst/>
                <a:latin typeface="Arial"/>
                <a:cs typeface="Arial"/>
              </a:rPr>
              <a:t>Trans-Affirming Health Care</a:t>
            </a:r>
          </a:p>
        </p:txBody>
      </p:sp>
      <p:pic>
        <p:nvPicPr>
          <p:cNvPr id="2" name="Picture 1" descr="coe-16.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33800" y="1527558"/>
            <a:ext cx="5105400" cy="3403600"/>
          </a:xfrm>
          <a:prstGeom prst="rect">
            <a:avLst/>
          </a:prstGeom>
        </p:spPr>
      </p:pic>
    </p:spTree>
    <p:extLst>
      <p:ext uri="{BB962C8B-B14F-4D97-AF65-F5344CB8AC3E}">
        <p14:creationId xmlns:p14="http://schemas.microsoft.com/office/powerpoint/2010/main" val="36497665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Content Placeholder 2"/>
          <p:cNvSpPr>
            <a:spLocks noGrp="1"/>
          </p:cNvSpPr>
          <p:nvPr>
            <p:ph idx="1"/>
          </p:nvPr>
        </p:nvSpPr>
        <p:spPr>
          <a:xfrm>
            <a:off x="381000" y="1676401"/>
            <a:ext cx="8610600" cy="1066800"/>
          </a:xfrm>
        </p:spPr>
        <p:txBody>
          <a:bodyPr/>
          <a:lstStyle/>
          <a:p>
            <a:pPr marL="342900" lvl="1" indent="-342900">
              <a:buFont typeface="Arial" charset="0"/>
              <a:buChar char="•"/>
            </a:pPr>
            <a:r>
              <a:rPr lang="en-US" sz="2400" dirty="0">
                <a:latin typeface="Arial"/>
                <a:cs typeface="Arial"/>
              </a:rPr>
              <a:t>Utilize the Primary Care Protocols for Transgender Patient Care</a:t>
            </a:r>
          </a:p>
        </p:txBody>
      </p:sp>
      <p:sp>
        <p:nvSpPr>
          <p:cNvPr id="64515" name="TextBox 3"/>
          <p:cNvSpPr txBox="1">
            <a:spLocks noChangeArrowheads="1"/>
          </p:cNvSpPr>
          <p:nvPr/>
        </p:nvSpPr>
        <p:spPr bwMode="auto">
          <a:xfrm>
            <a:off x="3276600" y="5788967"/>
            <a:ext cx="53340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dirty="0" err="1">
                <a:solidFill>
                  <a:srgbClr val="000000"/>
                </a:solidFill>
                <a:latin typeface="Arial"/>
                <a:cs typeface="Arial"/>
              </a:rPr>
              <a:t>www.transhealth.ucsf.edu</a:t>
            </a:r>
            <a:endParaRPr lang="en-US" dirty="0">
              <a:solidFill>
                <a:srgbClr val="000000"/>
              </a:solidFill>
              <a:latin typeface="Arial"/>
              <a:cs typeface="Arial"/>
            </a:endParaRPr>
          </a:p>
        </p:txBody>
      </p:sp>
      <p:sp>
        <p:nvSpPr>
          <p:cNvPr id="7" name="Title 2"/>
          <p:cNvSpPr txBox="1">
            <a:spLocks/>
          </p:cNvSpPr>
          <p:nvPr/>
        </p:nvSpPr>
        <p:spPr>
          <a:xfrm>
            <a:off x="609600" y="228600"/>
            <a:ext cx="8229600" cy="1143000"/>
          </a:xfrm>
          <a:prstGeom prst="rect">
            <a:avLst/>
          </a:prstGeom>
        </p:spPr>
        <p:txBody>
          <a:bodyPr anchor="ctr">
            <a:normAutofit fontScale="97500"/>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defRPr/>
            </a:pPr>
            <a:r>
              <a:rPr lang="en-US" b="0" dirty="0">
                <a:solidFill>
                  <a:srgbClr val="000000"/>
                </a:solidFill>
                <a:effectLst/>
                <a:latin typeface="Arial"/>
                <a:cs typeface="Arial"/>
              </a:rPr>
              <a:t>Trans-Affirming Health Care</a:t>
            </a:r>
          </a:p>
        </p:txBody>
      </p:sp>
      <p:pic>
        <p:nvPicPr>
          <p:cNvPr id="2" name="Picture 1" descr="coe-15.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52800" y="2205803"/>
            <a:ext cx="5105400" cy="3403600"/>
          </a:xfrm>
          <a:prstGeom prst="rect">
            <a:avLst/>
          </a:prstGeom>
        </p:spPr>
      </p:pic>
    </p:spTree>
    <p:extLst>
      <p:ext uri="{BB962C8B-B14F-4D97-AF65-F5344CB8AC3E}">
        <p14:creationId xmlns:p14="http://schemas.microsoft.com/office/powerpoint/2010/main" val="4673458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609600" y="-152400"/>
            <a:ext cx="8229600" cy="1143000"/>
          </a:xfrm>
          <a:prstGeom prst="rect">
            <a:avLst/>
          </a:prstGeom>
        </p:spPr>
        <p:txBody>
          <a:bodyPr anchor="ctr">
            <a:normAutofit fontScale="97500"/>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defRPr/>
            </a:pPr>
            <a:r>
              <a:rPr lang="en-US" b="0" dirty="0">
                <a:solidFill>
                  <a:srgbClr val="000000"/>
                </a:solidFill>
                <a:effectLst/>
                <a:latin typeface="Arial"/>
                <a:cs typeface="Arial"/>
              </a:rPr>
              <a:t>Trans-Affirming Health Care</a:t>
            </a:r>
          </a:p>
        </p:txBody>
      </p:sp>
      <p:pic>
        <p:nvPicPr>
          <p:cNvPr id="5" name="Picture 4" descr="NTHTD-flyer-4.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2295" y="990600"/>
            <a:ext cx="6519330" cy="5037664"/>
          </a:xfrm>
          <a:prstGeom prst="rect">
            <a:avLst/>
          </a:prstGeom>
        </p:spPr>
      </p:pic>
    </p:spTree>
    <p:extLst>
      <p:ext uri="{BB962C8B-B14F-4D97-AF65-F5344CB8AC3E}">
        <p14:creationId xmlns:p14="http://schemas.microsoft.com/office/powerpoint/2010/main" val="1885613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Content Placeholder 1"/>
          <p:cNvSpPr>
            <a:spLocks noGrp="1"/>
          </p:cNvSpPr>
          <p:nvPr>
            <p:ph idx="1"/>
          </p:nvPr>
        </p:nvSpPr>
        <p:spPr>
          <a:xfrm>
            <a:off x="304800" y="1053030"/>
            <a:ext cx="8534400" cy="4929095"/>
          </a:xfrm>
        </p:spPr>
        <p:txBody>
          <a:bodyPr>
            <a:normAutofit fontScale="92500" lnSpcReduction="20000"/>
          </a:bodyPr>
          <a:lstStyle/>
          <a:p>
            <a:pPr marL="0" indent="0">
              <a:buNone/>
            </a:pPr>
            <a:r>
              <a:rPr lang="en-US" dirty="0">
                <a:latin typeface="Arial"/>
                <a:cs typeface="Arial"/>
              </a:rPr>
              <a:t>Update all intake forms</a:t>
            </a:r>
          </a:p>
          <a:p>
            <a:pPr marL="849313" lvl="1" indent="-457200">
              <a:buFont typeface="+mj-lt"/>
              <a:buAutoNum type="arabicPeriod"/>
            </a:pPr>
            <a:r>
              <a:rPr lang="en-US" dirty="0">
                <a:latin typeface="Arial"/>
                <a:cs typeface="Arial"/>
              </a:rPr>
              <a:t>What is your gender identity? (Check all that apply)</a:t>
            </a:r>
          </a:p>
          <a:p>
            <a:pPr marL="792163" lvl="2" indent="0">
              <a:buNone/>
            </a:pPr>
            <a:r>
              <a:rPr lang="en-US" dirty="0">
                <a:latin typeface="Arial"/>
                <a:cs typeface="Arial"/>
              </a:rPr>
              <a:t>	_ Male</a:t>
            </a:r>
          </a:p>
          <a:p>
            <a:pPr marL="792163" lvl="2" indent="0">
              <a:buNone/>
            </a:pPr>
            <a:r>
              <a:rPr lang="en-US" dirty="0">
                <a:latin typeface="Arial"/>
                <a:cs typeface="Arial"/>
              </a:rPr>
              <a:t>	_ Female</a:t>
            </a:r>
          </a:p>
          <a:p>
            <a:pPr marL="792163" lvl="2" indent="0">
              <a:buNone/>
            </a:pPr>
            <a:r>
              <a:rPr lang="en-US" dirty="0">
                <a:latin typeface="Arial"/>
                <a:cs typeface="Arial"/>
              </a:rPr>
              <a:t>	_ Trans Male/Trans Man</a:t>
            </a:r>
          </a:p>
          <a:p>
            <a:pPr marL="792163" lvl="2" indent="0">
              <a:buNone/>
            </a:pPr>
            <a:r>
              <a:rPr lang="en-US" dirty="0">
                <a:latin typeface="Arial"/>
                <a:cs typeface="Arial"/>
              </a:rPr>
              <a:t>	_ Trans Female/Trans Woman</a:t>
            </a:r>
          </a:p>
          <a:p>
            <a:pPr marL="792163" lvl="2" indent="0">
              <a:buNone/>
            </a:pPr>
            <a:r>
              <a:rPr lang="en-US" dirty="0">
                <a:latin typeface="Arial"/>
                <a:cs typeface="Arial"/>
              </a:rPr>
              <a:t>	_ Genderqueer</a:t>
            </a:r>
          </a:p>
          <a:p>
            <a:pPr marL="792163" lvl="2" indent="0">
              <a:buNone/>
            </a:pPr>
            <a:r>
              <a:rPr lang="en-US" dirty="0">
                <a:latin typeface="Arial"/>
                <a:cs typeface="Arial"/>
              </a:rPr>
              <a:t>	_ Additional Category (Please Specify): ____________</a:t>
            </a:r>
          </a:p>
          <a:p>
            <a:pPr marL="792163" lvl="2" indent="0">
              <a:buNone/>
            </a:pPr>
            <a:r>
              <a:rPr lang="en-US" dirty="0">
                <a:latin typeface="Arial"/>
                <a:cs typeface="Arial"/>
              </a:rPr>
              <a:t>	_ Decline to State</a:t>
            </a:r>
          </a:p>
          <a:p>
            <a:pPr marL="849313" lvl="1" indent="-457200">
              <a:buFont typeface="+mj-lt"/>
              <a:buAutoNum type="arabicPeriod" startAt="2"/>
            </a:pPr>
            <a:r>
              <a:rPr lang="en-US" dirty="0">
                <a:latin typeface="Arial"/>
                <a:cs typeface="Arial"/>
              </a:rPr>
              <a:t>What sex were you assigned at birth?</a:t>
            </a:r>
          </a:p>
          <a:p>
            <a:pPr marL="792163" lvl="2" indent="0">
              <a:buNone/>
            </a:pPr>
            <a:r>
              <a:rPr lang="en-US" dirty="0">
                <a:latin typeface="Arial"/>
                <a:cs typeface="Arial"/>
              </a:rPr>
              <a:t>	_ Male</a:t>
            </a:r>
          </a:p>
          <a:p>
            <a:pPr marL="792163" lvl="2" indent="0">
              <a:buNone/>
            </a:pPr>
            <a:r>
              <a:rPr lang="en-US" dirty="0">
                <a:latin typeface="Arial"/>
                <a:cs typeface="Arial"/>
              </a:rPr>
              <a:t>	_ Female</a:t>
            </a:r>
          </a:p>
          <a:p>
            <a:pPr marL="792163" lvl="2" indent="0">
              <a:buNone/>
            </a:pPr>
            <a:r>
              <a:rPr lang="en-US" dirty="0">
                <a:latin typeface="Arial"/>
                <a:cs typeface="Arial"/>
              </a:rPr>
              <a:t>	_ Decline to State</a:t>
            </a:r>
          </a:p>
        </p:txBody>
      </p:sp>
      <p:sp>
        <p:nvSpPr>
          <p:cNvPr id="4" name="Title 2"/>
          <p:cNvSpPr>
            <a:spLocks noGrp="1"/>
          </p:cNvSpPr>
          <p:nvPr>
            <p:ph type="title"/>
          </p:nvPr>
        </p:nvSpPr>
        <p:spPr>
          <a:xfrm>
            <a:off x="0" y="274638"/>
            <a:ext cx="9144000" cy="715962"/>
          </a:xfrm>
        </p:spPr>
        <p:txBody>
          <a:bodyPr>
            <a:normAutofit/>
          </a:bodyPr>
          <a:lstStyle/>
          <a:p>
            <a:pPr>
              <a:defRPr/>
            </a:pPr>
            <a:r>
              <a:rPr lang="en-US" sz="3200" dirty="0">
                <a:latin typeface="Arial"/>
                <a:ea typeface="+mj-ea"/>
                <a:cs typeface="Arial"/>
              </a:rPr>
              <a:t>Two-Step Data Collection Recommendation</a:t>
            </a:r>
          </a:p>
        </p:txBody>
      </p:sp>
    </p:spTree>
    <p:extLst>
      <p:ext uri="{BB962C8B-B14F-4D97-AF65-F5344CB8AC3E}">
        <p14:creationId xmlns:p14="http://schemas.microsoft.com/office/powerpoint/2010/main" val="6912891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Content Placeholder 2"/>
          <p:cNvSpPr>
            <a:spLocks noGrp="1"/>
          </p:cNvSpPr>
          <p:nvPr>
            <p:ph idx="1"/>
          </p:nvPr>
        </p:nvSpPr>
        <p:spPr>
          <a:xfrm>
            <a:off x="0" y="1371213"/>
            <a:ext cx="4343400" cy="4525963"/>
          </a:xfrm>
        </p:spPr>
        <p:txBody>
          <a:bodyPr/>
          <a:lstStyle/>
          <a:p>
            <a:pPr marL="342900" lvl="1" indent="-342900">
              <a:buFont typeface="Arial" charset="0"/>
              <a:buChar char="•"/>
            </a:pPr>
            <a:r>
              <a:rPr lang="en-US" dirty="0">
                <a:latin typeface="Arial"/>
                <a:cs typeface="Arial"/>
              </a:rPr>
              <a:t>Staff/Partner Training</a:t>
            </a:r>
          </a:p>
          <a:p>
            <a:pPr marL="742950" lvl="2" indent="-342900"/>
            <a:r>
              <a:rPr lang="en-US" dirty="0">
                <a:latin typeface="Arial"/>
                <a:cs typeface="Arial"/>
              </a:rPr>
              <a:t>Acknowledging Sex and Gender Course</a:t>
            </a:r>
          </a:p>
        </p:txBody>
      </p:sp>
      <p:sp>
        <p:nvSpPr>
          <p:cNvPr id="64515" name="TextBox 3"/>
          <p:cNvSpPr txBox="1">
            <a:spLocks noChangeArrowheads="1"/>
          </p:cNvSpPr>
          <p:nvPr/>
        </p:nvSpPr>
        <p:spPr bwMode="auto">
          <a:xfrm>
            <a:off x="4800600" y="6411913"/>
            <a:ext cx="35814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a:solidFill>
                  <a:srgbClr val="000000"/>
                </a:solidFill>
                <a:latin typeface="Calibri" charset="0"/>
              </a:rPr>
              <a:t>www.transhealth.ucsf.edu</a:t>
            </a:r>
          </a:p>
        </p:txBody>
      </p:sp>
      <p:pic>
        <p:nvPicPr>
          <p:cNvPr id="645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7675" y="2430154"/>
            <a:ext cx="4962525" cy="33718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itle 2"/>
          <p:cNvSpPr txBox="1">
            <a:spLocks/>
          </p:cNvSpPr>
          <p:nvPr/>
        </p:nvSpPr>
        <p:spPr>
          <a:xfrm>
            <a:off x="609600" y="228600"/>
            <a:ext cx="8229600" cy="1143000"/>
          </a:xfrm>
          <a:prstGeom prst="rect">
            <a:avLst/>
          </a:prstGeom>
        </p:spPr>
        <p:txBody>
          <a:bodyPr anchor="ctr">
            <a:normAutofit fontScale="97500"/>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defRPr/>
            </a:pPr>
            <a:r>
              <a:rPr lang="en-US" b="0" dirty="0">
                <a:solidFill>
                  <a:srgbClr val="000000"/>
                </a:solidFill>
                <a:latin typeface="Arial"/>
                <a:cs typeface="Arial"/>
              </a:rPr>
              <a:t>Acknowledging Sex and Gender </a:t>
            </a:r>
          </a:p>
        </p:txBody>
      </p:sp>
    </p:spTree>
    <p:extLst>
      <p:ext uri="{BB962C8B-B14F-4D97-AF65-F5344CB8AC3E}">
        <p14:creationId xmlns:p14="http://schemas.microsoft.com/office/powerpoint/2010/main" val="28066219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381000" y="381000"/>
            <a:ext cx="8305800" cy="762000"/>
          </a:xfrm>
        </p:spPr>
        <p:txBody>
          <a:bodyPr/>
          <a:lstStyle/>
          <a:p>
            <a:pPr eaLnBrk="1" fontAlgn="auto" hangingPunct="1">
              <a:spcAft>
                <a:spcPts val="0"/>
              </a:spcAft>
              <a:defRPr/>
            </a:pPr>
            <a:r>
              <a:rPr lang="en-US" sz="3600" dirty="0">
                <a:effectLst/>
                <a:latin typeface="Arial"/>
                <a:ea typeface="+mj-ea"/>
                <a:cs typeface="Arial"/>
              </a:rPr>
              <a:t>Good Treatment Practices </a:t>
            </a:r>
          </a:p>
        </p:txBody>
      </p:sp>
      <p:sp>
        <p:nvSpPr>
          <p:cNvPr id="46083" name="Rectangle 3"/>
          <p:cNvSpPr>
            <a:spLocks noGrp="1" noChangeArrowheads="1"/>
          </p:cNvSpPr>
          <p:nvPr>
            <p:ph type="body" idx="1"/>
          </p:nvPr>
        </p:nvSpPr>
        <p:spPr>
          <a:xfrm>
            <a:off x="457200" y="1143000"/>
            <a:ext cx="8229600" cy="4953000"/>
          </a:xfrm>
        </p:spPr>
        <p:txBody>
          <a:bodyPr>
            <a:normAutofit/>
          </a:bodyPr>
          <a:lstStyle/>
          <a:p>
            <a:pPr eaLnBrk="1" hangingPunct="1">
              <a:lnSpc>
                <a:spcPct val="90000"/>
              </a:lnSpc>
              <a:buFont typeface="Arial" charset="0"/>
              <a:buChar char="•"/>
            </a:pPr>
            <a:endParaRPr lang="en-US" sz="2400" dirty="0">
              <a:effectLst>
                <a:outerShdw blurRad="38100" dist="38100" dir="2700000" algn="tl">
                  <a:srgbClr val="DDDDDD"/>
                </a:outerShdw>
              </a:effectLst>
              <a:latin typeface="Arial"/>
              <a:cs typeface="Arial"/>
            </a:endParaRPr>
          </a:p>
          <a:p>
            <a:pPr eaLnBrk="1" hangingPunct="1">
              <a:lnSpc>
                <a:spcPct val="90000"/>
              </a:lnSpc>
              <a:buFont typeface="Arial" charset="0"/>
              <a:buChar char="•"/>
            </a:pPr>
            <a:r>
              <a:rPr lang="en-US" sz="2400" dirty="0">
                <a:latin typeface="Arial"/>
                <a:cs typeface="Arial"/>
              </a:rPr>
              <a:t>Use proper pronouns with all clients </a:t>
            </a:r>
          </a:p>
          <a:p>
            <a:pPr eaLnBrk="1" hangingPunct="1">
              <a:lnSpc>
                <a:spcPct val="90000"/>
              </a:lnSpc>
              <a:buFont typeface="Arial" charset="0"/>
              <a:buChar char="•"/>
            </a:pPr>
            <a:endParaRPr lang="en-US" sz="2400" dirty="0">
              <a:latin typeface="Arial"/>
              <a:cs typeface="Arial"/>
            </a:endParaRPr>
          </a:p>
          <a:p>
            <a:pPr eaLnBrk="1" hangingPunct="1">
              <a:lnSpc>
                <a:spcPct val="90000"/>
              </a:lnSpc>
              <a:buFont typeface="Arial" charset="0"/>
              <a:buChar char="•"/>
            </a:pPr>
            <a:r>
              <a:rPr lang="en-US" sz="2400" dirty="0">
                <a:latin typeface="Arial"/>
                <a:cs typeface="Arial"/>
              </a:rPr>
              <a:t>Get clinical supervision if you have issues or feelings about working with trans individuals.</a:t>
            </a:r>
          </a:p>
          <a:p>
            <a:pPr eaLnBrk="1" hangingPunct="1">
              <a:lnSpc>
                <a:spcPct val="90000"/>
              </a:lnSpc>
              <a:buFont typeface="Arial" charset="0"/>
              <a:buChar char="•"/>
            </a:pPr>
            <a:endParaRPr lang="en-US" sz="2400" dirty="0">
              <a:latin typeface="Arial"/>
              <a:cs typeface="Arial"/>
            </a:endParaRPr>
          </a:p>
          <a:p>
            <a:pPr eaLnBrk="1" hangingPunct="1">
              <a:lnSpc>
                <a:spcPct val="90000"/>
              </a:lnSpc>
              <a:buFont typeface="Arial" charset="0"/>
              <a:buChar char="•"/>
            </a:pPr>
            <a:r>
              <a:rPr lang="en-US" sz="2400" dirty="0">
                <a:latin typeface="Arial"/>
                <a:cs typeface="Arial"/>
              </a:rPr>
              <a:t>Accommodate trans clients desire/need to continue the use of hormones</a:t>
            </a:r>
          </a:p>
          <a:p>
            <a:pPr eaLnBrk="1" hangingPunct="1">
              <a:lnSpc>
                <a:spcPct val="90000"/>
              </a:lnSpc>
              <a:buFont typeface="Arial" charset="0"/>
              <a:buChar char="•"/>
            </a:pPr>
            <a:endParaRPr lang="en-US" sz="2400" dirty="0">
              <a:latin typeface="Arial"/>
              <a:cs typeface="Arial"/>
            </a:endParaRPr>
          </a:p>
          <a:p>
            <a:pPr eaLnBrk="1" hangingPunct="1">
              <a:lnSpc>
                <a:spcPct val="90000"/>
              </a:lnSpc>
              <a:buFont typeface="Arial" charset="0"/>
              <a:buChar char="•"/>
            </a:pPr>
            <a:r>
              <a:rPr lang="en-US" sz="2400" dirty="0">
                <a:latin typeface="Arial"/>
                <a:cs typeface="Arial"/>
              </a:rPr>
              <a:t>Guide trans clients using </a:t>
            </a:r>
            <a:r>
              <a:rPr lang="ja-JP" altLang="en-US" sz="2400" dirty="0">
                <a:latin typeface="Arial"/>
                <a:cs typeface="Arial"/>
              </a:rPr>
              <a:t>“</a:t>
            </a:r>
            <a:r>
              <a:rPr lang="en-US" sz="2400" dirty="0">
                <a:latin typeface="Arial"/>
                <a:cs typeface="Arial"/>
              </a:rPr>
              <a:t>street</a:t>
            </a:r>
            <a:r>
              <a:rPr lang="ja-JP" altLang="en-US" sz="2400" dirty="0">
                <a:latin typeface="Arial"/>
                <a:cs typeface="Arial"/>
              </a:rPr>
              <a:t>”</a:t>
            </a:r>
            <a:r>
              <a:rPr lang="en-US" sz="2400" dirty="0">
                <a:latin typeface="Arial"/>
                <a:cs typeface="Arial"/>
              </a:rPr>
              <a:t> hormones to obtain competent medical care</a:t>
            </a:r>
          </a:p>
        </p:txBody>
      </p:sp>
      <p:sp>
        <p:nvSpPr>
          <p:cNvPr id="21509" name="Footer Placeholder 7"/>
          <p:cNvSpPr txBox="1">
            <a:spLocks/>
          </p:cNvSpPr>
          <p:nvPr/>
        </p:nvSpPr>
        <p:spPr bwMode="auto">
          <a:xfrm>
            <a:off x="4953000" y="6408738"/>
            <a:ext cx="37338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algn="r"/>
            <a:endParaRPr lang="en-US" sz="1000"/>
          </a:p>
        </p:txBody>
      </p:sp>
    </p:spTree>
    <p:extLst>
      <p:ext uri="{BB962C8B-B14F-4D97-AF65-F5344CB8AC3E}">
        <p14:creationId xmlns:p14="http://schemas.microsoft.com/office/powerpoint/2010/main" val="3802590249"/>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a:effectLst/>
                <a:latin typeface="Arial"/>
                <a:cs typeface="Arial"/>
              </a:rPr>
              <a:t>Additional Resources</a:t>
            </a:r>
          </a:p>
        </p:txBody>
      </p:sp>
      <p:pic>
        <p:nvPicPr>
          <p:cNvPr id="1026" name="Picture 2"/>
          <p:cNvPicPr>
            <a:picLocks noChangeAspect="1" noChangeArrowheads="1"/>
          </p:cNvPicPr>
          <p:nvPr/>
        </p:nvPicPr>
        <p:blipFill>
          <a:blip r:embed="rId2" cstate="print"/>
          <a:srcRect/>
          <a:stretch>
            <a:fillRect/>
          </a:stretch>
        </p:blipFill>
        <p:spPr bwMode="auto">
          <a:xfrm>
            <a:off x="3568307" y="990600"/>
            <a:ext cx="5575693" cy="5428534"/>
          </a:xfrm>
          <a:prstGeom prst="rect">
            <a:avLst/>
          </a:prstGeom>
          <a:noFill/>
          <a:ln w="9525">
            <a:noFill/>
            <a:miter lim="800000"/>
            <a:headEnd/>
            <a:tailEnd/>
          </a:ln>
        </p:spPr>
      </p:pic>
      <p:sp>
        <p:nvSpPr>
          <p:cNvPr id="3" name="Text Placeholder 2"/>
          <p:cNvSpPr>
            <a:spLocks noGrp="1"/>
          </p:cNvSpPr>
          <p:nvPr>
            <p:ph type="body" idx="1"/>
          </p:nvPr>
        </p:nvSpPr>
        <p:spPr>
          <a:xfrm>
            <a:off x="304800" y="1143000"/>
            <a:ext cx="3962400" cy="4983162"/>
          </a:xfrm>
        </p:spPr>
        <p:txBody>
          <a:bodyPr>
            <a:normAutofit fontScale="85000" lnSpcReduction="20000"/>
          </a:bodyPr>
          <a:lstStyle/>
          <a:p>
            <a:r>
              <a:rPr lang="en-US" dirty="0">
                <a:latin typeface="Arial"/>
                <a:cs typeface="Arial"/>
              </a:rPr>
              <a:t>Best Practices</a:t>
            </a:r>
            <a:endParaRPr lang="en-US" sz="800" dirty="0">
              <a:latin typeface="Arial"/>
              <a:cs typeface="Arial"/>
            </a:endParaRPr>
          </a:p>
          <a:p>
            <a:r>
              <a:rPr lang="en-US" dirty="0">
                <a:latin typeface="Arial"/>
                <a:cs typeface="Arial"/>
              </a:rPr>
              <a:t>Data Collection Recommendations</a:t>
            </a:r>
            <a:endParaRPr lang="en-US" sz="800" dirty="0">
              <a:latin typeface="Arial"/>
              <a:cs typeface="Arial"/>
            </a:endParaRPr>
          </a:p>
          <a:p>
            <a:r>
              <a:rPr lang="en-US" dirty="0">
                <a:latin typeface="Arial"/>
                <a:cs typeface="Arial"/>
              </a:rPr>
              <a:t>Primary Care Protocols</a:t>
            </a:r>
            <a:endParaRPr lang="en-US" sz="800" dirty="0">
              <a:latin typeface="Arial"/>
              <a:cs typeface="Arial"/>
            </a:endParaRPr>
          </a:p>
          <a:p>
            <a:r>
              <a:rPr lang="en-US" dirty="0">
                <a:latin typeface="Arial"/>
                <a:cs typeface="Arial"/>
              </a:rPr>
              <a:t>Latest Trans Research</a:t>
            </a:r>
            <a:endParaRPr lang="en-US" sz="800" dirty="0">
              <a:latin typeface="Arial"/>
              <a:cs typeface="Arial"/>
            </a:endParaRPr>
          </a:p>
          <a:p>
            <a:r>
              <a:rPr lang="en-US" dirty="0">
                <a:latin typeface="Arial"/>
                <a:cs typeface="Arial"/>
              </a:rPr>
              <a:t>Trans Health Information</a:t>
            </a:r>
          </a:p>
          <a:p>
            <a:r>
              <a:rPr lang="en-US" dirty="0">
                <a:latin typeface="Arial"/>
                <a:cs typeface="Arial"/>
              </a:rPr>
              <a:t>Tool Kits</a:t>
            </a:r>
          </a:p>
          <a:p>
            <a:pPr lvl="1"/>
            <a:r>
              <a:rPr lang="en-US" dirty="0">
                <a:latin typeface="Arial"/>
                <a:cs typeface="Arial"/>
              </a:rPr>
              <a:t>CATCH</a:t>
            </a:r>
          </a:p>
          <a:p>
            <a:pPr lvl="1"/>
            <a:r>
              <a:rPr lang="en-US" dirty="0">
                <a:latin typeface="Arial"/>
                <a:cs typeface="Arial"/>
              </a:rPr>
              <a:t>NTHTD</a:t>
            </a:r>
          </a:p>
          <a:p>
            <a:endParaRPr lang="en-US" dirty="0"/>
          </a:p>
        </p:txBody>
      </p:sp>
    </p:spTree>
    <p:extLst>
      <p:ext uri="{BB962C8B-B14F-4D97-AF65-F5344CB8AC3E}">
        <p14:creationId xmlns:p14="http://schemas.microsoft.com/office/powerpoint/2010/main" val="13928076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1" name="Picture 5" descr="CoE_TitleSlideBG copy"/>
          <p:cNvPicPr>
            <a:picLocks noChangeAspect="1" noChangeArrowheads="1"/>
          </p:cNvPicPr>
          <p:nvPr/>
        </p:nvPicPr>
        <p:blipFill>
          <a:blip r:embed="rId4" cstate="print"/>
          <a:srcRect/>
          <a:stretch>
            <a:fillRect/>
          </a:stretch>
        </p:blipFill>
        <p:spPr bwMode="auto">
          <a:xfrm>
            <a:off x="0" y="2925764"/>
            <a:ext cx="9144000" cy="3932237"/>
          </a:xfrm>
          <a:prstGeom prst="rect">
            <a:avLst/>
          </a:prstGeom>
          <a:noFill/>
        </p:spPr>
      </p:pic>
      <p:sp>
        <p:nvSpPr>
          <p:cNvPr id="20482" name="Rectangle 3"/>
          <p:cNvSpPr>
            <a:spLocks noGrp="1" noChangeArrowheads="1"/>
          </p:cNvSpPr>
          <p:nvPr>
            <p:ph idx="4294967295"/>
          </p:nvPr>
        </p:nvSpPr>
        <p:spPr>
          <a:xfrm>
            <a:off x="1371600" y="4343400"/>
            <a:ext cx="8229600" cy="685800"/>
          </a:xfrm>
        </p:spPr>
        <p:txBody>
          <a:bodyPr>
            <a:normAutofit fontScale="47500" lnSpcReduction="20000"/>
          </a:bodyPr>
          <a:lstStyle/>
          <a:p>
            <a:pPr algn="ctr">
              <a:buFontTx/>
              <a:buNone/>
            </a:pPr>
            <a:r>
              <a:rPr lang="en-US" sz="4000" b="1" dirty="0" err="1">
                <a:solidFill>
                  <a:schemeClr val="bg1"/>
                </a:solidFill>
                <a:latin typeface="News Gothic MT" charset="0"/>
              </a:rPr>
              <a:t>www.transhealth.ucsf.edu</a:t>
            </a:r>
            <a:endParaRPr lang="en-US" sz="4000" b="1" dirty="0">
              <a:solidFill>
                <a:schemeClr val="bg1"/>
              </a:solidFill>
              <a:latin typeface="News Gothic MT" charset="0"/>
            </a:endParaRPr>
          </a:p>
          <a:p>
            <a:pPr algn="ctr">
              <a:buFontTx/>
              <a:buNone/>
            </a:pPr>
            <a:r>
              <a:rPr lang="en-US" sz="4000" b="1" dirty="0" err="1">
                <a:solidFill>
                  <a:schemeClr val="bg1"/>
                </a:solidFill>
              </a:rPr>
              <a:t>danielle.castro@ucsf.edu</a:t>
            </a:r>
            <a:endParaRPr lang="en-US" sz="4000" b="1" dirty="0">
              <a:solidFill>
                <a:schemeClr val="bg1"/>
              </a:solidFill>
            </a:endParaRPr>
          </a:p>
        </p:txBody>
      </p:sp>
      <p:pic>
        <p:nvPicPr>
          <p:cNvPr id="19462" name="Picture 2"/>
          <p:cNvPicPr>
            <a:picLocks noChangeAspect="1" noChangeArrowheads="1"/>
          </p:cNvPicPr>
          <p:nvPr/>
        </p:nvPicPr>
        <p:blipFill>
          <a:blip r:embed="rId5" cstate="print"/>
          <a:srcRect/>
          <a:stretch>
            <a:fillRect/>
          </a:stretch>
        </p:blipFill>
        <p:spPr bwMode="auto">
          <a:xfrm>
            <a:off x="381000" y="381001"/>
            <a:ext cx="6399213" cy="1916113"/>
          </a:xfrm>
          <a:prstGeom prst="rect">
            <a:avLst/>
          </a:prstGeom>
          <a:noFill/>
          <a:ln w="9525">
            <a:noFill/>
            <a:miter lim="800000"/>
            <a:headEnd/>
            <a:tailEnd/>
          </a:ln>
        </p:spPr>
      </p:pic>
      <p:pic>
        <p:nvPicPr>
          <p:cNvPr id="19466" name="Picture 10" descr="Facebook-Buttons-73-25-"/>
          <p:cNvPicPr>
            <a:picLocks noChangeAspect="1" noChangeArrowheads="1"/>
          </p:cNvPicPr>
          <p:nvPr/>
        </p:nvPicPr>
        <p:blipFill>
          <a:blip r:embed="rId6" cstate="print"/>
          <a:srcRect/>
          <a:stretch>
            <a:fillRect/>
          </a:stretch>
        </p:blipFill>
        <p:spPr bwMode="auto">
          <a:xfrm>
            <a:off x="533401" y="5405439"/>
            <a:ext cx="1147763" cy="1147762"/>
          </a:xfrm>
          <a:prstGeom prst="rect">
            <a:avLst/>
          </a:prstGeom>
          <a:noFill/>
        </p:spPr>
      </p:pic>
      <p:sp>
        <p:nvSpPr>
          <p:cNvPr id="19467" name="Text Box 11"/>
          <p:cNvSpPr txBox="1">
            <a:spLocks noChangeArrowheads="1"/>
          </p:cNvSpPr>
          <p:nvPr/>
        </p:nvSpPr>
        <p:spPr bwMode="auto">
          <a:xfrm>
            <a:off x="685800" y="5638801"/>
            <a:ext cx="8153400" cy="646331"/>
          </a:xfrm>
          <a:prstGeom prst="rect">
            <a:avLst/>
          </a:prstGeom>
          <a:noFill/>
          <a:ln w="9525">
            <a:noFill/>
            <a:miter lim="800000"/>
            <a:headEnd/>
            <a:tailEnd/>
          </a:ln>
          <a:effectLst/>
        </p:spPr>
        <p:txBody>
          <a:bodyPr>
            <a:spAutoFit/>
          </a:bodyPr>
          <a:lstStyle/>
          <a:p>
            <a:pPr algn="r">
              <a:spcBef>
                <a:spcPct val="50000"/>
              </a:spcBef>
            </a:pPr>
            <a:r>
              <a:rPr lang="en-US" sz="3600" b="1">
                <a:solidFill>
                  <a:srgbClr val="FFFFFF"/>
                </a:solidFill>
                <a:latin typeface="News Gothic MT" charset="0"/>
                <a:cs typeface="Arial" charset="0"/>
              </a:rPr>
              <a:t>www.facebook.com/transhealth</a:t>
            </a:r>
          </a:p>
        </p:txBody>
      </p:sp>
    </p:spTree>
    <p:custDataLst>
      <p:tags r:id="rId1"/>
    </p:custDataLst>
    <p:extLst>
      <p:ext uri="{BB962C8B-B14F-4D97-AF65-F5344CB8AC3E}">
        <p14:creationId xmlns:p14="http://schemas.microsoft.com/office/powerpoint/2010/main" val="31594379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hape 40"/>
          <p:cNvSpPr/>
          <p:nvPr/>
        </p:nvSpPr>
        <p:spPr>
          <a:xfrm>
            <a:off x="-2" y="2490786"/>
            <a:ext cx="9144004" cy="1943102"/>
          </a:xfrm>
          <a:prstGeom prst="rect">
            <a:avLst/>
          </a:prstGeom>
          <a:gradFill>
            <a:gsLst>
              <a:gs pos="0">
                <a:srgbClr val="D3FBFF"/>
              </a:gs>
              <a:gs pos="35000">
                <a:srgbClr val="DFFCFF"/>
              </a:gs>
              <a:gs pos="100000">
                <a:srgbClr val="F2FEFF"/>
              </a:gs>
            </a:gsLst>
            <a:lin ang="16200000"/>
          </a:gradFill>
          <a:ln w="12700">
            <a:miter lim="400000"/>
          </a:ln>
        </p:spPr>
        <p:txBody>
          <a:bodyPr lIns="0" tIns="0" rIns="0" bIns="0" anchor="ctr"/>
          <a:lstStyle/>
          <a:p>
            <a:pPr lvl="0" algn="ctr">
              <a:defRPr sz="1800">
                <a:solidFill>
                  <a:srgbClr val="FFFFFF"/>
                </a:solidFill>
                <a:latin typeface="Arial"/>
                <a:ea typeface="Arial"/>
                <a:cs typeface="Arial"/>
                <a:sym typeface="Arial"/>
              </a:defRPr>
            </a:pPr>
            <a:endParaRPr dirty="0"/>
          </a:p>
        </p:txBody>
      </p:sp>
      <p:sp>
        <p:nvSpPr>
          <p:cNvPr id="41" name="Shape 41"/>
          <p:cNvSpPr>
            <a:spLocks noGrp="1"/>
          </p:cNvSpPr>
          <p:nvPr>
            <p:ph type="body" idx="4294967295"/>
          </p:nvPr>
        </p:nvSpPr>
        <p:spPr>
          <a:xfrm>
            <a:off x="152400" y="2490786"/>
            <a:ext cx="8839200" cy="3751784"/>
          </a:xfrm>
          <a:prstGeom prst="rect">
            <a:avLst/>
          </a:prstGeom>
        </p:spPr>
        <p:txBody>
          <a:bodyPr lIns="0" tIns="0" rIns="0" bIns="0">
            <a:normAutofit/>
          </a:bodyPr>
          <a:lstStyle/>
          <a:p>
            <a:pPr marL="0" lvl="0" indent="0" algn="ctr" defTabSz="630936">
              <a:spcBef>
                <a:spcPts val="500"/>
              </a:spcBef>
              <a:buSzTx/>
              <a:buNone/>
              <a:defRPr sz="1800"/>
            </a:pPr>
            <a:r>
              <a:rPr lang="en-US" sz="4000" b="1" dirty="0">
                <a:solidFill>
                  <a:srgbClr val="535353"/>
                </a:solidFill>
                <a:latin typeface="Arial"/>
                <a:cs typeface="Arial"/>
              </a:rPr>
              <a:t>DC B21-168 - LGBTQ Cultural </a:t>
            </a:r>
          </a:p>
          <a:p>
            <a:pPr marL="0" lvl="0" indent="0" algn="ctr" defTabSz="630936">
              <a:spcBef>
                <a:spcPts val="500"/>
              </a:spcBef>
              <a:buSzTx/>
              <a:buNone/>
              <a:defRPr sz="1800"/>
            </a:pPr>
            <a:r>
              <a:rPr lang="en-US" sz="4000" b="1" dirty="0">
                <a:solidFill>
                  <a:srgbClr val="535353"/>
                </a:solidFill>
                <a:latin typeface="Arial"/>
                <a:cs typeface="Arial"/>
              </a:rPr>
              <a:t>Competency Continuing Education Amendment Act of 2015</a:t>
            </a:r>
            <a:endParaRPr sz="4000" dirty="0">
              <a:solidFill>
                <a:srgbClr val="FF8001"/>
              </a:solidFill>
              <a:latin typeface="Arial"/>
              <a:ea typeface="Arial Bold"/>
              <a:cs typeface="Arial"/>
              <a:sym typeface="Arial Bold"/>
            </a:endParaRPr>
          </a:p>
          <a:p>
            <a:pPr marL="0" lvl="0" indent="0" algn="ctr" defTabSz="630936">
              <a:spcBef>
                <a:spcPts val="400"/>
              </a:spcBef>
              <a:buSzTx/>
              <a:buNone/>
              <a:defRPr sz="1800"/>
            </a:pPr>
            <a:endParaRPr lang="en-US" sz="1900" b="1" dirty="0">
              <a:solidFill>
                <a:srgbClr val="535353"/>
              </a:solidFill>
            </a:endParaRPr>
          </a:p>
          <a:p>
            <a:pPr marL="0" lvl="0" indent="0" algn="l" defTabSz="630936">
              <a:spcBef>
                <a:spcPts val="400"/>
              </a:spcBef>
              <a:buSzTx/>
              <a:buNone/>
              <a:defRPr sz="1800"/>
            </a:pPr>
            <a:r>
              <a:rPr lang="en-US" sz="1900" b="1" dirty="0">
                <a:solidFill>
                  <a:srgbClr val="535353"/>
                </a:solidFill>
              </a:rPr>
              <a:t>	</a:t>
            </a:r>
            <a:r>
              <a:rPr lang="en-US" sz="1900" dirty="0">
                <a:solidFill>
                  <a:srgbClr val="535353"/>
                </a:solidFill>
                <a:latin typeface="Arial"/>
                <a:cs typeface="Arial"/>
              </a:rPr>
              <a:t>	</a:t>
            </a:r>
            <a:r>
              <a:rPr sz="1800" dirty="0">
                <a:solidFill>
                  <a:srgbClr val="535353"/>
                </a:solidFill>
                <a:latin typeface="Arial"/>
                <a:cs typeface="Arial"/>
              </a:rPr>
              <a:t>Alison Gill</a:t>
            </a:r>
            <a:r>
              <a:rPr lang="en-US" sz="1800" dirty="0">
                <a:solidFill>
                  <a:srgbClr val="535353"/>
                </a:solidFill>
                <a:latin typeface="Arial"/>
                <a:cs typeface="Arial"/>
              </a:rPr>
              <a:t>, Esq., Senior Partner at The Parallax Group</a:t>
            </a:r>
          </a:p>
          <a:p>
            <a:pPr marL="0" lvl="0" indent="0" algn="ctr" defTabSz="630936">
              <a:spcBef>
                <a:spcPts val="400"/>
              </a:spcBef>
              <a:buSzTx/>
              <a:buNone/>
              <a:defRPr sz="1800"/>
            </a:pPr>
            <a:r>
              <a:rPr lang="en-US" sz="1800" dirty="0" err="1">
                <a:solidFill>
                  <a:srgbClr val="535353"/>
                </a:solidFill>
                <a:latin typeface="Arial"/>
                <a:cs typeface="Arial"/>
              </a:rPr>
              <a:t>Alisonmgill@gmail.com</a:t>
            </a:r>
            <a:endParaRPr lang="en-US" sz="1800" dirty="0">
              <a:solidFill>
                <a:srgbClr val="535353"/>
              </a:solidFill>
              <a:latin typeface="Arial"/>
              <a:cs typeface="Arial"/>
            </a:endParaRPr>
          </a:p>
        </p:txBody>
      </p:sp>
    </p:spTree>
    <p:extLst>
      <p:ext uri="{BB962C8B-B14F-4D97-AF65-F5344CB8AC3E}">
        <p14:creationId xmlns:p14="http://schemas.microsoft.com/office/powerpoint/2010/main" val="2977328212"/>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Shape 44"/>
          <p:cNvSpPr/>
          <p:nvPr/>
        </p:nvSpPr>
        <p:spPr>
          <a:xfrm>
            <a:off x="-2" y="0"/>
            <a:ext cx="9144004" cy="1447800"/>
          </a:xfrm>
          <a:prstGeom prst="rect">
            <a:avLst/>
          </a:prstGeom>
          <a:gradFill>
            <a:gsLst>
              <a:gs pos="0">
                <a:srgbClr val="D3FBFF"/>
              </a:gs>
              <a:gs pos="35000">
                <a:srgbClr val="DFFCFF"/>
              </a:gs>
              <a:gs pos="100000">
                <a:srgbClr val="F2FEFF"/>
              </a:gs>
            </a:gsLst>
            <a:lin ang="16200000"/>
          </a:gradFill>
          <a:ln w="12700">
            <a:miter lim="400000"/>
          </a:ln>
        </p:spPr>
        <p:txBody>
          <a:bodyPr lIns="0" tIns="0" rIns="0" bIns="0" anchor="ctr"/>
          <a:lstStyle/>
          <a:p>
            <a:pPr lvl="0" algn="ctr">
              <a:defRPr sz="1800">
                <a:solidFill>
                  <a:srgbClr val="FFFFFF"/>
                </a:solidFill>
                <a:latin typeface="Arial"/>
                <a:ea typeface="Arial"/>
                <a:cs typeface="Arial"/>
                <a:sym typeface="Arial"/>
              </a:defRPr>
            </a:pPr>
            <a:endParaRPr dirty="0"/>
          </a:p>
        </p:txBody>
      </p:sp>
      <p:sp>
        <p:nvSpPr>
          <p:cNvPr id="45" name="Shape 45"/>
          <p:cNvSpPr>
            <a:spLocks noGrp="1"/>
          </p:cNvSpPr>
          <p:nvPr>
            <p:ph type="title" idx="4294967295"/>
          </p:nvPr>
        </p:nvSpPr>
        <p:spPr>
          <a:xfrm>
            <a:off x="3367087" y="152398"/>
            <a:ext cx="2582223" cy="1143004"/>
          </a:xfrm>
          <a:prstGeom prst="rect">
            <a:avLst/>
          </a:prstGeom>
        </p:spPr>
        <p:txBody>
          <a:bodyPr lIns="0" tIns="0" rIns="0" bIns="0">
            <a:normAutofit/>
          </a:bodyPr>
          <a:lstStyle>
            <a:lvl1pPr algn="l" defTabSz="905255">
              <a:defRPr sz="5300" b="1">
                <a:solidFill>
                  <a:srgbClr val="535353"/>
                </a:solidFill>
              </a:defRPr>
            </a:lvl1pPr>
          </a:lstStyle>
          <a:p>
            <a:pPr lvl="0">
              <a:defRPr sz="1800" b="0">
                <a:solidFill>
                  <a:srgbClr val="000000"/>
                </a:solidFill>
              </a:defRPr>
            </a:pPr>
            <a:r>
              <a:rPr sz="5300" b="0" dirty="0">
                <a:solidFill>
                  <a:schemeClr val="tx1"/>
                </a:solidFill>
                <a:latin typeface="Arial"/>
                <a:cs typeface="Arial"/>
              </a:rPr>
              <a:t>Agenda</a:t>
            </a:r>
          </a:p>
        </p:txBody>
      </p:sp>
      <p:sp>
        <p:nvSpPr>
          <p:cNvPr id="46" name="Shape 46"/>
          <p:cNvSpPr/>
          <p:nvPr/>
        </p:nvSpPr>
        <p:spPr>
          <a:xfrm>
            <a:off x="533400" y="1905000"/>
            <a:ext cx="7758113" cy="3044932"/>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marL="457200" lvl="0" indent="-457200">
              <a:lnSpc>
                <a:spcPct val="90000"/>
              </a:lnSpc>
              <a:spcBef>
                <a:spcPts val="600"/>
              </a:spcBef>
              <a:buSzPct val="100000"/>
              <a:buFont typeface="Arial" panose="020B0604020202020204" pitchFamily="34" charset="0"/>
              <a:buChar char="•"/>
              <a:defRPr sz="1800"/>
            </a:pPr>
            <a:r>
              <a:rPr lang="en-US" sz="2800" dirty="0">
                <a:latin typeface="Arial"/>
                <a:ea typeface="Calibri"/>
                <a:cs typeface="Arial"/>
                <a:sym typeface="Calibri"/>
              </a:rPr>
              <a:t>Why is cultural competency important for LGBTQ health? </a:t>
            </a:r>
          </a:p>
          <a:p>
            <a:pPr marL="914400" lvl="1" indent="-457200">
              <a:lnSpc>
                <a:spcPct val="90000"/>
              </a:lnSpc>
              <a:spcBef>
                <a:spcPts val="600"/>
              </a:spcBef>
              <a:buSzPct val="100000"/>
              <a:buFont typeface="Arial"/>
              <a:buChar char="•"/>
              <a:defRPr sz="1800"/>
            </a:pPr>
            <a:r>
              <a:rPr lang="en-US" sz="2800" dirty="0">
                <a:latin typeface="Arial"/>
                <a:ea typeface="Calibri"/>
                <a:cs typeface="Arial"/>
                <a:sym typeface="Calibri"/>
              </a:rPr>
              <a:t>Cultural competency &amp; LGBTQ health 	disparities</a:t>
            </a:r>
          </a:p>
          <a:p>
            <a:pPr marL="914400" lvl="1" indent="-457200">
              <a:lnSpc>
                <a:spcPct val="90000"/>
              </a:lnSpc>
              <a:spcBef>
                <a:spcPts val="600"/>
              </a:spcBef>
              <a:buSzPct val="100000"/>
              <a:buFont typeface="Arial"/>
              <a:buChar char="•"/>
              <a:defRPr sz="1800"/>
            </a:pPr>
            <a:r>
              <a:rPr lang="en-US" sz="2800" dirty="0">
                <a:latin typeface="Arial"/>
                <a:ea typeface="Calibri"/>
                <a:cs typeface="Arial"/>
                <a:sym typeface="Calibri"/>
              </a:rPr>
              <a:t>Expanding trans coverage &amp; lack of knowledgeable providers </a:t>
            </a:r>
          </a:p>
          <a:p>
            <a:pPr marL="457200" lvl="0" indent="-457200">
              <a:lnSpc>
                <a:spcPct val="90000"/>
              </a:lnSpc>
              <a:spcBef>
                <a:spcPts val="600"/>
              </a:spcBef>
              <a:buSzPct val="100000"/>
              <a:buFont typeface="Arial" panose="020B0604020202020204" pitchFamily="34" charset="0"/>
              <a:buChar char="•"/>
              <a:defRPr sz="1800"/>
            </a:pPr>
            <a:r>
              <a:rPr lang="en-US" sz="2800" dirty="0">
                <a:latin typeface="Arial"/>
                <a:ea typeface="Calibri"/>
                <a:cs typeface="Arial"/>
                <a:sym typeface="Calibri"/>
              </a:rPr>
              <a:t>What will the new DC law do?</a:t>
            </a:r>
          </a:p>
        </p:txBody>
      </p:sp>
    </p:spTree>
    <p:extLst>
      <p:ext uri="{BB962C8B-B14F-4D97-AF65-F5344CB8AC3E}">
        <p14:creationId xmlns:p14="http://schemas.microsoft.com/office/powerpoint/2010/main" val="1464721202"/>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385723"/>
                </a:solidFill>
                <a:latin typeface="Arial"/>
                <a:cs typeface="Arial"/>
              </a:rPr>
              <a:t>During the webinar: Chat Box</a:t>
            </a:r>
          </a:p>
        </p:txBody>
      </p:sp>
      <p:sp>
        <p:nvSpPr>
          <p:cNvPr id="9" name="Content Placeholder 8"/>
          <p:cNvSpPr>
            <a:spLocks noGrp="1"/>
          </p:cNvSpPr>
          <p:nvPr>
            <p:ph idx="1"/>
          </p:nvPr>
        </p:nvSpPr>
        <p:spPr>
          <a:xfrm>
            <a:off x="421923" y="1432219"/>
            <a:ext cx="8229600" cy="4905593"/>
          </a:xfrm>
        </p:spPr>
        <p:txBody>
          <a:bodyPr/>
          <a:lstStyle/>
          <a:p>
            <a:r>
              <a:rPr lang="en-US" dirty="0">
                <a:solidFill>
                  <a:srgbClr val="073E87"/>
                </a:solidFill>
                <a:latin typeface="Arial"/>
                <a:cs typeface="Arial"/>
              </a:rPr>
              <a:t>Respond to questions asked, provide feedback, comments, share thoughts</a:t>
            </a:r>
          </a:p>
          <a:p>
            <a:endParaRPr lang="en-US" dirty="0">
              <a:solidFill>
                <a:srgbClr val="073E87"/>
              </a:solidFill>
            </a:endParaRPr>
          </a:p>
          <a:p>
            <a:pPr marL="0" indent="0">
              <a:buNone/>
            </a:pPr>
            <a:r>
              <a:rPr lang="en-US" sz="2800" dirty="0">
                <a:solidFill>
                  <a:srgbClr val="073E87"/>
                </a:solidFill>
                <a:latin typeface="Arial"/>
                <a:cs typeface="Arial"/>
              </a:rPr>
              <a:t>Chat Box</a:t>
            </a:r>
          </a:p>
        </p:txBody>
      </p:sp>
      <p:pic>
        <p:nvPicPr>
          <p:cNvPr id="10" name="Picture 9" descr="Screen Shot 2016-01-12 at 2.57.21 PM.png"/>
          <p:cNvPicPr>
            <a:picLocks noChangeAspect="1"/>
          </p:cNvPicPr>
          <p:nvPr/>
        </p:nvPicPr>
        <p:blipFill rotWithShape="1">
          <a:blip r:embed="rId2">
            <a:extLst>
              <a:ext uri="{28A0092B-C50C-407E-A947-70E740481C1C}">
                <a14:useLocalDpi xmlns:a14="http://schemas.microsoft.com/office/drawing/2010/main" val="0"/>
              </a:ext>
            </a:extLst>
          </a:blip>
          <a:srcRect t="59417"/>
          <a:stretch/>
        </p:blipFill>
        <p:spPr>
          <a:xfrm>
            <a:off x="3550538" y="2496778"/>
            <a:ext cx="2586882" cy="3624816"/>
          </a:xfrm>
          <a:prstGeom prst="rect">
            <a:avLst/>
          </a:prstGeom>
          <a:ln>
            <a:solidFill>
              <a:srgbClr val="387EBC"/>
            </a:solidFill>
          </a:ln>
        </p:spPr>
      </p:pic>
      <p:cxnSp>
        <p:nvCxnSpPr>
          <p:cNvPr id="12" name="Straight Arrow Connector 11"/>
          <p:cNvCxnSpPr/>
          <p:nvPr/>
        </p:nvCxnSpPr>
        <p:spPr>
          <a:xfrm>
            <a:off x="1963733" y="3092512"/>
            <a:ext cx="1388370" cy="92"/>
          </a:xfrm>
          <a:prstGeom prst="straightConnector1">
            <a:avLst/>
          </a:prstGeom>
          <a:ln w="57150" cmpd="sng">
            <a:solidFill>
              <a:srgbClr val="FF0000"/>
            </a:solidFill>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7496280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50"/>
          <p:cNvGrpSpPr/>
          <p:nvPr/>
        </p:nvGrpSpPr>
        <p:grpSpPr>
          <a:xfrm>
            <a:off x="-3" y="0"/>
            <a:ext cx="9144005" cy="6858006"/>
            <a:chOff x="-1" y="0"/>
            <a:chExt cx="9144003" cy="6858002"/>
          </a:xfrm>
        </p:grpSpPr>
        <p:sp>
          <p:nvSpPr>
            <p:cNvPr id="48" name="Shape 48"/>
            <p:cNvSpPr/>
            <p:nvPr/>
          </p:nvSpPr>
          <p:spPr>
            <a:xfrm>
              <a:off x="-1" y="0"/>
              <a:ext cx="9144003" cy="6858002"/>
            </a:xfrm>
            <a:prstGeom prst="rect">
              <a:avLst/>
            </a:prstGeom>
            <a:gradFill flip="none" rotWithShape="1">
              <a:gsLst>
                <a:gs pos="0">
                  <a:srgbClr val="D3FBFF"/>
                </a:gs>
                <a:gs pos="35000">
                  <a:srgbClr val="DFFCFF"/>
                </a:gs>
                <a:gs pos="100000">
                  <a:srgbClr val="F2FEFF"/>
                </a:gs>
              </a:gsLst>
              <a:lin ang="16200000" scaled="0"/>
            </a:gradFill>
            <a:ln w="12700" cap="flat">
              <a:noFill/>
              <a:miter lim="400000"/>
            </a:ln>
            <a:effectLst/>
          </p:spPr>
          <p:txBody>
            <a:bodyPr wrap="square" lIns="0" tIns="0" rIns="0" bIns="0" numCol="1" anchor="ctr">
              <a:noAutofit/>
            </a:bodyPr>
            <a:lstStyle/>
            <a:p>
              <a:pPr lvl="0" algn="ctr">
                <a:defRPr sz="1800">
                  <a:latin typeface="Calibri"/>
                  <a:ea typeface="Calibri"/>
                  <a:cs typeface="Calibri"/>
                  <a:sym typeface="Calibri"/>
                </a:defRPr>
              </a:pPr>
              <a:endParaRPr dirty="0"/>
            </a:p>
          </p:txBody>
        </p:sp>
        <p:sp>
          <p:nvSpPr>
            <p:cNvPr id="49" name="Shape 49"/>
            <p:cNvSpPr/>
            <p:nvPr/>
          </p:nvSpPr>
          <p:spPr>
            <a:xfrm>
              <a:off x="-1" y="2690336"/>
              <a:ext cx="9144003" cy="147732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defRPr sz="6000">
                  <a:solidFill>
                    <a:srgbClr val="535353"/>
                  </a:solidFill>
                  <a:latin typeface="Calibri"/>
                  <a:ea typeface="Calibri"/>
                  <a:cs typeface="Calibri"/>
                  <a:sym typeface="Calibri"/>
                </a:defRPr>
              </a:lvl1pPr>
            </a:lstStyle>
            <a:p>
              <a:pPr lvl="0">
                <a:defRPr sz="1800">
                  <a:solidFill>
                    <a:srgbClr val="000000"/>
                  </a:solidFill>
                </a:defRPr>
              </a:pPr>
              <a:r>
                <a:rPr lang="en-US" sz="4800" dirty="0">
                  <a:solidFill>
                    <a:schemeClr val="tx1"/>
                  </a:solidFill>
                  <a:latin typeface="Arial"/>
                  <a:cs typeface="Arial"/>
                </a:rPr>
                <a:t>Why is Cultural Competency Important for LGBTQ Health? </a:t>
              </a:r>
              <a:endParaRPr sz="4800" dirty="0">
                <a:solidFill>
                  <a:schemeClr val="tx1"/>
                </a:solidFill>
                <a:latin typeface="Arial"/>
                <a:cs typeface="Arial"/>
              </a:endParaRPr>
            </a:p>
          </p:txBody>
        </p:sp>
      </p:grpSp>
    </p:spTree>
    <p:extLst>
      <p:ext uri="{BB962C8B-B14F-4D97-AF65-F5344CB8AC3E}">
        <p14:creationId xmlns:p14="http://schemas.microsoft.com/office/powerpoint/2010/main" val="2466809733"/>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Shape 64"/>
          <p:cNvSpPr/>
          <p:nvPr/>
        </p:nvSpPr>
        <p:spPr>
          <a:xfrm>
            <a:off x="-2" y="0"/>
            <a:ext cx="9144004" cy="1447800"/>
          </a:xfrm>
          <a:prstGeom prst="rect">
            <a:avLst/>
          </a:prstGeom>
          <a:gradFill>
            <a:gsLst>
              <a:gs pos="0">
                <a:srgbClr val="D3FBFF"/>
              </a:gs>
              <a:gs pos="35000">
                <a:srgbClr val="DFFCFF"/>
              </a:gs>
              <a:gs pos="100000">
                <a:srgbClr val="F2FEFF"/>
              </a:gs>
            </a:gsLst>
            <a:lin ang="16200000"/>
          </a:gradFill>
          <a:ln w="12700">
            <a:miter lim="400000"/>
          </a:ln>
        </p:spPr>
        <p:txBody>
          <a:bodyPr lIns="0" tIns="0" rIns="0" bIns="0" anchor="ctr"/>
          <a:lstStyle/>
          <a:p>
            <a:pPr lvl="0" algn="ctr">
              <a:defRPr sz="1800">
                <a:solidFill>
                  <a:srgbClr val="FFFFFF"/>
                </a:solidFill>
                <a:latin typeface="Arial"/>
                <a:ea typeface="Arial"/>
                <a:cs typeface="Arial"/>
                <a:sym typeface="Arial"/>
              </a:defRPr>
            </a:pPr>
            <a:endParaRPr dirty="0"/>
          </a:p>
        </p:txBody>
      </p:sp>
      <p:sp>
        <p:nvSpPr>
          <p:cNvPr id="66" name="Shape 66"/>
          <p:cNvSpPr/>
          <p:nvPr/>
        </p:nvSpPr>
        <p:spPr>
          <a:xfrm>
            <a:off x="-2" y="446902"/>
            <a:ext cx="9144004" cy="553998"/>
          </a:xfrm>
          <a:prstGeom prst="rect">
            <a:avLst/>
          </a:prstGeom>
          <a:gradFill>
            <a:gsLst>
              <a:gs pos="0">
                <a:srgbClr val="D3FBFF"/>
              </a:gs>
              <a:gs pos="35000">
                <a:srgbClr val="DFFCFF"/>
              </a:gs>
              <a:gs pos="100000">
                <a:srgbClr val="F2FEFF"/>
              </a:gs>
            </a:gsLst>
            <a:lin ang="16200000"/>
          </a:gradFill>
          <a:ln w="12700">
            <a:miter lim="400000"/>
          </a:ln>
          <a:extLst>
            <a:ext uri="{C572A759-6A51-4108-AA02-DFA0A04FC94B}">
              <ma14:wrappingTextBoxFlag xmlns:ma14="http://schemas.microsoft.com/office/mac/drawingml/2011/main" xmlns="" val="1"/>
            </a:ext>
          </a:extLst>
        </p:spPr>
        <p:txBody>
          <a:bodyPr lIns="0" tIns="0" rIns="0" bIns="0" anchor="ctr">
            <a:noAutofit/>
          </a:bodyPr>
          <a:lstStyle>
            <a:lvl1pPr algn="ctr">
              <a:defRPr sz="4000" b="1">
                <a:solidFill>
                  <a:srgbClr val="535353"/>
                </a:solidFill>
                <a:latin typeface="Calibri"/>
                <a:ea typeface="Calibri"/>
                <a:cs typeface="Calibri"/>
                <a:sym typeface="Calibri"/>
              </a:defRPr>
            </a:lvl1pPr>
          </a:lstStyle>
          <a:p>
            <a:pPr lvl="0">
              <a:defRPr sz="1800" b="0">
                <a:solidFill>
                  <a:srgbClr val="000000"/>
                </a:solidFill>
              </a:defRPr>
            </a:pPr>
            <a:r>
              <a:rPr lang="en-US" sz="3600" dirty="0">
                <a:solidFill>
                  <a:schemeClr val="tx1"/>
                </a:solidFill>
                <a:latin typeface="Arial"/>
                <a:cs typeface="Arial"/>
              </a:rPr>
              <a:t>What is Cultural Competency?</a:t>
            </a:r>
            <a:endParaRPr sz="3600" dirty="0">
              <a:solidFill>
                <a:schemeClr val="tx1"/>
              </a:solidFill>
              <a:latin typeface="Arial"/>
              <a:cs typeface="Arial"/>
            </a:endParaRPr>
          </a:p>
        </p:txBody>
      </p:sp>
      <p:sp>
        <p:nvSpPr>
          <p:cNvPr id="67" name="Shape 67"/>
          <p:cNvSpPr/>
          <p:nvPr/>
        </p:nvSpPr>
        <p:spPr>
          <a:xfrm>
            <a:off x="609600" y="1523999"/>
            <a:ext cx="8001000" cy="3816425"/>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lvl="0">
              <a:defRPr sz="1800"/>
            </a:pPr>
            <a:r>
              <a:rPr lang="en-US" sz="2200" dirty="0">
                <a:latin typeface="Arial"/>
                <a:cs typeface="Arial"/>
              </a:rPr>
              <a:t>Cross et al. (1989) originally defined cultural competence as “a set of congruent behaviors, attitudes, and policies that come together in a system, agency, or among professionals and enable that system, agency, or those professionals to work effectively in cross-cultural situations.” </a:t>
            </a:r>
          </a:p>
          <a:p>
            <a:pPr lvl="0">
              <a:defRPr sz="1800"/>
            </a:pPr>
            <a:endParaRPr lang="en-US" sz="2200" dirty="0">
              <a:latin typeface="Arial"/>
              <a:cs typeface="Arial"/>
            </a:endParaRPr>
          </a:p>
          <a:p>
            <a:pPr lvl="0">
              <a:defRPr sz="1800"/>
            </a:pPr>
            <a:r>
              <a:rPr lang="en-US" sz="2200" dirty="0">
                <a:latin typeface="Arial"/>
                <a:cs typeface="Arial"/>
              </a:rPr>
              <a:t>Cultural competency is defined as the awareness and adequate responsiveness to patient populations with cultural factors that may affect health care, including language, beliefs, attitudes, and behaviors of health care providers. (Betancourt et al., 2002).</a:t>
            </a:r>
          </a:p>
        </p:txBody>
      </p:sp>
    </p:spTree>
    <p:extLst>
      <p:ext uri="{BB962C8B-B14F-4D97-AF65-F5344CB8AC3E}">
        <p14:creationId xmlns:p14="http://schemas.microsoft.com/office/powerpoint/2010/main" val="2143611191"/>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Shape 54"/>
          <p:cNvSpPr/>
          <p:nvPr/>
        </p:nvSpPr>
        <p:spPr>
          <a:xfrm>
            <a:off x="-2" y="0"/>
            <a:ext cx="9144004" cy="1447800"/>
          </a:xfrm>
          <a:prstGeom prst="rect">
            <a:avLst/>
          </a:prstGeom>
          <a:gradFill>
            <a:gsLst>
              <a:gs pos="0">
                <a:srgbClr val="D3FBFF"/>
              </a:gs>
              <a:gs pos="35000">
                <a:srgbClr val="DFFCFF"/>
              </a:gs>
              <a:gs pos="100000">
                <a:srgbClr val="F2FEFF"/>
              </a:gs>
            </a:gsLst>
            <a:lin ang="16200000"/>
          </a:gradFill>
          <a:ln w="12700">
            <a:miter lim="400000"/>
          </a:ln>
        </p:spPr>
        <p:txBody>
          <a:bodyPr lIns="0" tIns="0" rIns="0" bIns="0" anchor="ctr"/>
          <a:lstStyle/>
          <a:p>
            <a:pPr lvl="0" algn="ctr">
              <a:defRPr sz="1800">
                <a:solidFill>
                  <a:srgbClr val="FFFFFF"/>
                </a:solidFill>
                <a:latin typeface="Arial"/>
                <a:ea typeface="Arial"/>
                <a:cs typeface="Arial"/>
                <a:sym typeface="Arial"/>
              </a:defRPr>
            </a:pPr>
            <a:endParaRPr dirty="0"/>
          </a:p>
        </p:txBody>
      </p:sp>
      <p:sp>
        <p:nvSpPr>
          <p:cNvPr id="56" name="Shape 56"/>
          <p:cNvSpPr/>
          <p:nvPr/>
        </p:nvSpPr>
        <p:spPr>
          <a:xfrm>
            <a:off x="-2" y="416124"/>
            <a:ext cx="9144004" cy="615553"/>
          </a:xfrm>
          <a:prstGeom prst="rect">
            <a:avLst/>
          </a:prstGeom>
          <a:gradFill>
            <a:gsLst>
              <a:gs pos="0">
                <a:srgbClr val="D3FBFF"/>
              </a:gs>
              <a:gs pos="35000">
                <a:srgbClr val="DFFCFF"/>
              </a:gs>
              <a:gs pos="100000">
                <a:srgbClr val="F2FEFF"/>
              </a:gs>
            </a:gsLst>
            <a:lin ang="16200000"/>
          </a:gradFill>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lgn="ctr">
              <a:defRPr sz="4000" b="1">
                <a:solidFill>
                  <a:srgbClr val="535353"/>
                </a:solidFill>
                <a:latin typeface="Calibri"/>
                <a:ea typeface="Calibri"/>
                <a:cs typeface="Calibri"/>
                <a:sym typeface="Calibri"/>
              </a:defRPr>
            </a:lvl1pPr>
          </a:lstStyle>
          <a:p>
            <a:pPr lvl="0">
              <a:defRPr sz="1800" b="0">
                <a:solidFill>
                  <a:srgbClr val="000000"/>
                </a:solidFill>
              </a:defRPr>
            </a:pPr>
            <a:r>
              <a:rPr lang="en-US" sz="4000" b="0" dirty="0">
                <a:solidFill>
                  <a:schemeClr val="tx1"/>
                </a:solidFill>
                <a:latin typeface="Arial"/>
                <a:cs typeface="Arial"/>
              </a:rPr>
              <a:t>LGBTQ Health Disparities</a:t>
            </a:r>
            <a:endParaRPr sz="4000" b="0" dirty="0">
              <a:solidFill>
                <a:schemeClr val="tx1"/>
              </a:solidFill>
              <a:latin typeface="Arial"/>
              <a:cs typeface="Arial"/>
            </a:endParaRPr>
          </a:p>
        </p:txBody>
      </p:sp>
      <p:sp>
        <p:nvSpPr>
          <p:cNvPr id="57" name="Shape 57"/>
          <p:cNvSpPr/>
          <p:nvPr/>
        </p:nvSpPr>
        <p:spPr>
          <a:xfrm>
            <a:off x="609600" y="1524000"/>
            <a:ext cx="8001000" cy="138499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lvl="0">
              <a:defRPr sz="1800"/>
            </a:pPr>
            <a:r>
              <a:rPr lang="en-US" sz="2800" dirty="0">
                <a:latin typeface="Arial"/>
                <a:cs typeface="Arial"/>
              </a:rPr>
              <a:t>LGBTQ people face healthcare disparities that result directly and indirectly from systemic stigma, minority stress, and discrimination. </a:t>
            </a:r>
          </a:p>
        </p:txBody>
      </p:sp>
      <p:sp>
        <p:nvSpPr>
          <p:cNvPr id="3" name="Up Arrow 2"/>
          <p:cNvSpPr/>
          <p:nvPr/>
        </p:nvSpPr>
        <p:spPr>
          <a:xfrm>
            <a:off x="315686" y="2926939"/>
            <a:ext cx="2732314" cy="2813144"/>
          </a:xfrm>
          <a:prstGeom prst="upArrow">
            <a:avLst>
              <a:gd name="adj1" fmla="val 48455"/>
              <a:gd name="adj2" fmla="val 62372"/>
            </a:avLst>
          </a:prstGeom>
          <a:gradFill flip="none" rotWithShape="1">
            <a:gsLst>
              <a:gs pos="0">
                <a:srgbClr val="FF3300">
                  <a:tint val="66000"/>
                  <a:satMod val="160000"/>
                </a:srgbClr>
              </a:gs>
              <a:gs pos="50000">
                <a:srgbClr val="FF3300">
                  <a:tint val="44500"/>
                  <a:satMod val="160000"/>
                </a:srgbClr>
              </a:gs>
              <a:gs pos="100000">
                <a:srgbClr val="FF3300">
                  <a:tint val="23500"/>
                  <a:satMod val="160000"/>
                </a:srgbClr>
              </a:gs>
            </a:gsLst>
            <a:lin ang="10800000" scaled="1"/>
            <a:tileRect/>
          </a:gradFill>
          <a:ln w="25400" cap="flat">
            <a:solidFill>
              <a:schemeClr val="tx1"/>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000000"/>
              </a:solidFill>
              <a:effectLst/>
              <a:uFillTx/>
              <a:latin typeface="+mj-lt"/>
              <a:ea typeface="+mj-ea"/>
              <a:cs typeface="+mj-cs"/>
              <a:sym typeface="Avenir Roman"/>
            </a:endParaRPr>
          </a:p>
          <a:p>
            <a:pPr marL="0" marR="0" indent="0" algn="ctr" defTabSz="914400" rtl="0" fontAlgn="auto" latinLnBrk="1" hangingPunct="0">
              <a:lnSpc>
                <a:spcPct val="100000"/>
              </a:lnSpc>
              <a:spcBef>
                <a:spcPts val="0"/>
              </a:spcBef>
              <a:spcAft>
                <a:spcPts val="0"/>
              </a:spcAft>
              <a:buClrTx/>
              <a:buSzTx/>
              <a:buFontTx/>
              <a:buNone/>
              <a:tabLst/>
            </a:pPr>
            <a:r>
              <a:rPr kumimoji="0" lang="en-US" b="0" i="0" u="none" strike="noStrike" cap="none" spc="0" normalizeH="0" baseline="0" dirty="0">
                <a:ln>
                  <a:noFill/>
                </a:ln>
                <a:solidFill>
                  <a:srgbClr val="000000"/>
                </a:solidFill>
                <a:effectLst/>
                <a:uFillTx/>
                <a:latin typeface="Arial"/>
                <a:ea typeface="+mj-ea"/>
                <a:cs typeface="Arial"/>
                <a:sym typeface="Avenir Roman"/>
              </a:rPr>
              <a:t>HIV and </a:t>
            </a:r>
          </a:p>
          <a:p>
            <a:pPr marL="0" marR="0" indent="0" algn="ctr" defTabSz="914400" rtl="0" fontAlgn="auto" latinLnBrk="1" hangingPunct="0">
              <a:lnSpc>
                <a:spcPct val="100000"/>
              </a:lnSpc>
              <a:spcBef>
                <a:spcPts val="0"/>
              </a:spcBef>
              <a:spcAft>
                <a:spcPts val="0"/>
              </a:spcAft>
              <a:buClrTx/>
              <a:buSzTx/>
              <a:buFontTx/>
              <a:buNone/>
              <a:tabLst/>
            </a:pPr>
            <a:r>
              <a:rPr kumimoji="0" lang="en-US" b="0" i="0" u="none" strike="noStrike" cap="none" spc="0" normalizeH="0" baseline="0" dirty="0">
                <a:ln>
                  <a:noFill/>
                </a:ln>
                <a:solidFill>
                  <a:srgbClr val="000000"/>
                </a:solidFill>
                <a:effectLst/>
                <a:uFillTx/>
                <a:latin typeface="Arial"/>
                <a:ea typeface="+mj-ea"/>
                <a:cs typeface="Arial"/>
                <a:sym typeface="Avenir Roman"/>
              </a:rPr>
              <a:t>STIs</a:t>
            </a:r>
          </a:p>
          <a:p>
            <a:pPr marL="0" marR="0" indent="0" algn="ctr" defTabSz="914400" rtl="0" fontAlgn="auto" latinLnBrk="1" hangingPunct="0">
              <a:lnSpc>
                <a:spcPct val="100000"/>
              </a:lnSpc>
              <a:spcBef>
                <a:spcPts val="0"/>
              </a:spcBef>
              <a:spcAft>
                <a:spcPts val="0"/>
              </a:spcAft>
              <a:buClrTx/>
              <a:buSzTx/>
              <a:buFontTx/>
              <a:buNone/>
              <a:tabLst/>
            </a:pPr>
            <a:endParaRPr lang="en-US" dirty="0">
              <a:solidFill>
                <a:srgbClr val="000000"/>
              </a:solidFill>
            </a:endParaRPr>
          </a:p>
          <a:p>
            <a:pPr marL="0" marR="0" indent="0" algn="ctr" defTabSz="914400" rtl="0" fontAlgn="auto" latinLnBrk="1" hangingPunct="0">
              <a:lnSpc>
                <a:spcPct val="100000"/>
              </a:lnSpc>
              <a:spcBef>
                <a:spcPts val="0"/>
              </a:spcBef>
              <a:spcAft>
                <a:spcPts val="0"/>
              </a:spcAft>
              <a:buClrTx/>
              <a:buSzTx/>
              <a:buFontTx/>
              <a:buNone/>
              <a:tabLst/>
            </a:pPr>
            <a:endParaRPr lang="en-US" dirty="0">
              <a:solidFill>
                <a:srgbClr val="000000"/>
              </a:solidFill>
            </a:endParaRPr>
          </a:p>
          <a:p>
            <a:pPr marL="0" marR="0" indent="0" algn="ctr" defTabSz="9144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000000"/>
              </a:solidFill>
              <a:effectLst/>
              <a:uFillTx/>
              <a:latin typeface="+mj-lt"/>
              <a:ea typeface="+mj-ea"/>
              <a:cs typeface="+mj-cs"/>
              <a:sym typeface="Avenir Roman"/>
            </a:endParaRPr>
          </a:p>
        </p:txBody>
      </p:sp>
      <p:sp>
        <p:nvSpPr>
          <p:cNvPr id="9" name="Up Arrow 8"/>
          <p:cNvSpPr/>
          <p:nvPr/>
        </p:nvSpPr>
        <p:spPr>
          <a:xfrm>
            <a:off x="3170550" y="3032530"/>
            <a:ext cx="2798905" cy="2777978"/>
          </a:xfrm>
          <a:prstGeom prst="upArrow">
            <a:avLst>
              <a:gd name="adj1" fmla="val 71831"/>
              <a:gd name="adj2" fmla="val 57887"/>
            </a:avLst>
          </a:prstGeom>
          <a:gradFill flip="none" rotWithShape="1">
            <a:gsLst>
              <a:gs pos="0">
                <a:srgbClr val="FF3300">
                  <a:tint val="66000"/>
                  <a:satMod val="160000"/>
                </a:srgbClr>
              </a:gs>
              <a:gs pos="50000">
                <a:srgbClr val="FF3300">
                  <a:tint val="44500"/>
                  <a:satMod val="160000"/>
                </a:srgbClr>
              </a:gs>
              <a:gs pos="100000">
                <a:srgbClr val="FF3300">
                  <a:tint val="23500"/>
                  <a:satMod val="160000"/>
                </a:srgbClr>
              </a:gs>
            </a:gsLst>
            <a:lin ang="10800000" scaled="1"/>
            <a:tileRect/>
          </a:gradFill>
          <a:ln w="25400" cap="flat">
            <a:solidFill>
              <a:schemeClr val="tx1"/>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lang="en-US" dirty="0">
                <a:solidFill>
                  <a:srgbClr val="000000"/>
                </a:solidFill>
                <a:latin typeface="Arial"/>
                <a:cs typeface="Arial"/>
              </a:rPr>
              <a:t>Depression, </a:t>
            </a:r>
          </a:p>
          <a:p>
            <a:pPr marL="0" marR="0" indent="0" algn="ctr" defTabSz="914400" rtl="0" fontAlgn="auto" latinLnBrk="1" hangingPunct="0">
              <a:lnSpc>
                <a:spcPct val="100000"/>
              </a:lnSpc>
              <a:spcBef>
                <a:spcPts val="0"/>
              </a:spcBef>
              <a:spcAft>
                <a:spcPts val="0"/>
              </a:spcAft>
              <a:buClrTx/>
              <a:buSzTx/>
              <a:buFontTx/>
              <a:buNone/>
              <a:tabLst/>
            </a:pPr>
            <a:r>
              <a:rPr lang="en-US" dirty="0">
                <a:solidFill>
                  <a:srgbClr val="000000"/>
                </a:solidFill>
                <a:latin typeface="Arial"/>
                <a:cs typeface="Arial"/>
              </a:rPr>
              <a:t>Drug Use,</a:t>
            </a:r>
          </a:p>
          <a:p>
            <a:pPr marL="0" marR="0" indent="0" algn="ctr" defTabSz="914400" rtl="0" fontAlgn="auto" latinLnBrk="1" hangingPunct="0">
              <a:lnSpc>
                <a:spcPct val="100000"/>
              </a:lnSpc>
              <a:spcBef>
                <a:spcPts val="0"/>
              </a:spcBef>
              <a:spcAft>
                <a:spcPts val="0"/>
              </a:spcAft>
              <a:buClrTx/>
              <a:buSzTx/>
              <a:buFontTx/>
              <a:buNone/>
              <a:tabLst/>
            </a:pPr>
            <a:r>
              <a:rPr lang="en-US" dirty="0">
                <a:solidFill>
                  <a:srgbClr val="000000"/>
                </a:solidFill>
                <a:latin typeface="Arial"/>
                <a:cs typeface="Arial"/>
              </a:rPr>
              <a:t>and </a:t>
            </a:r>
          </a:p>
          <a:p>
            <a:pPr marL="0" marR="0" indent="0" algn="ctr" defTabSz="914400" rtl="0" fontAlgn="auto" latinLnBrk="1" hangingPunct="0">
              <a:lnSpc>
                <a:spcPct val="100000"/>
              </a:lnSpc>
              <a:spcBef>
                <a:spcPts val="0"/>
              </a:spcBef>
              <a:spcAft>
                <a:spcPts val="0"/>
              </a:spcAft>
              <a:buClrTx/>
              <a:buSzTx/>
              <a:buFontTx/>
              <a:buNone/>
              <a:tabLst/>
            </a:pPr>
            <a:r>
              <a:rPr lang="en-US" dirty="0">
                <a:solidFill>
                  <a:srgbClr val="000000"/>
                </a:solidFill>
                <a:latin typeface="Arial"/>
                <a:cs typeface="Arial"/>
              </a:rPr>
              <a:t>Suicide</a:t>
            </a:r>
          </a:p>
          <a:p>
            <a:pPr marL="0" marR="0" indent="0" algn="ctr" defTabSz="9144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000000"/>
              </a:solidFill>
              <a:effectLst/>
              <a:uFillTx/>
              <a:latin typeface="+mj-lt"/>
              <a:ea typeface="+mj-ea"/>
              <a:cs typeface="+mj-cs"/>
              <a:sym typeface="Avenir Roman"/>
            </a:endParaRPr>
          </a:p>
        </p:txBody>
      </p:sp>
      <p:sp>
        <p:nvSpPr>
          <p:cNvPr id="10" name="Up Arrow 9"/>
          <p:cNvSpPr/>
          <p:nvPr/>
        </p:nvSpPr>
        <p:spPr>
          <a:xfrm>
            <a:off x="6096000" y="2940557"/>
            <a:ext cx="2514600" cy="2789271"/>
          </a:xfrm>
          <a:prstGeom prst="upArrow">
            <a:avLst>
              <a:gd name="adj1" fmla="val 71831"/>
              <a:gd name="adj2" fmla="val 66747"/>
            </a:avLst>
          </a:prstGeom>
          <a:gradFill flip="none" rotWithShape="1">
            <a:gsLst>
              <a:gs pos="0">
                <a:srgbClr val="FF3300">
                  <a:tint val="66000"/>
                  <a:satMod val="160000"/>
                </a:srgbClr>
              </a:gs>
              <a:gs pos="50000">
                <a:srgbClr val="FF3300">
                  <a:tint val="44500"/>
                  <a:satMod val="160000"/>
                </a:srgbClr>
              </a:gs>
              <a:gs pos="100000">
                <a:srgbClr val="FF3300">
                  <a:tint val="23500"/>
                  <a:satMod val="160000"/>
                </a:srgbClr>
              </a:gs>
            </a:gsLst>
            <a:lin ang="10800000" scaled="1"/>
            <a:tileRect/>
          </a:gradFill>
          <a:ln w="25400" cap="flat">
            <a:solidFill>
              <a:schemeClr val="tx1"/>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lang="en-US" sz="2000" dirty="0">
                <a:solidFill>
                  <a:srgbClr val="000000"/>
                </a:solidFill>
                <a:latin typeface="Arial"/>
                <a:cs typeface="Arial"/>
              </a:rPr>
              <a:t>Victimization </a:t>
            </a:r>
          </a:p>
          <a:p>
            <a:pPr marL="0" marR="0" indent="0" algn="ctr" defTabSz="914400" rtl="0" fontAlgn="auto" latinLnBrk="1" hangingPunct="0">
              <a:lnSpc>
                <a:spcPct val="100000"/>
              </a:lnSpc>
              <a:spcBef>
                <a:spcPts val="0"/>
              </a:spcBef>
              <a:spcAft>
                <a:spcPts val="0"/>
              </a:spcAft>
              <a:buClrTx/>
              <a:buSzTx/>
              <a:buFontTx/>
              <a:buNone/>
              <a:tabLst/>
            </a:pPr>
            <a:r>
              <a:rPr lang="en-US" sz="2000" dirty="0">
                <a:solidFill>
                  <a:srgbClr val="000000"/>
                </a:solidFill>
                <a:latin typeface="Arial"/>
                <a:cs typeface="Arial"/>
              </a:rPr>
              <a:t>and Intimate</a:t>
            </a:r>
          </a:p>
          <a:p>
            <a:pPr marL="0" marR="0" indent="0" algn="ctr" defTabSz="914400" rtl="0" fontAlgn="auto" latinLnBrk="1" hangingPunct="0">
              <a:lnSpc>
                <a:spcPct val="100000"/>
              </a:lnSpc>
              <a:spcBef>
                <a:spcPts val="0"/>
              </a:spcBef>
              <a:spcAft>
                <a:spcPts val="0"/>
              </a:spcAft>
              <a:buClrTx/>
              <a:buSzTx/>
              <a:buFontTx/>
              <a:buNone/>
              <a:tabLst/>
            </a:pPr>
            <a:r>
              <a:rPr kumimoji="0" lang="en-US" sz="2000" b="0" i="0" u="none" strike="noStrike" cap="none" spc="0" normalizeH="0" baseline="0" dirty="0">
                <a:ln>
                  <a:noFill/>
                </a:ln>
                <a:solidFill>
                  <a:srgbClr val="000000"/>
                </a:solidFill>
                <a:effectLst/>
                <a:uFillTx/>
                <a:latin typeface="Arial"/>
                <a:ea typeface="+mj-ea"/>
                <a:cs typeface="Arial"/>
                <a:sym typeface="Avenir Roman"/>
              </a:rPr>
              <a:t>Partner </a:t>
            </a:r>
          </a:p>
          <a:p>
            <a:pPr marL="0" marR="0" indent="0" algn="ctr" defTabSz="914400" rtl="0" fontAlgn="auto" latinLnBrk="1" hangingPunct="0">
              <a:lnSpc>
                <a:spcPct val="100000"/>
              </a:lnSpc>
              <a:spcBef>
                <a:spcPts val="0"/>
              </a:spcBef>
              <a:spcAft>
                <a:spcPts val="0"/>
              </a:spcAft>
              <a:buClrTx/>
              <a:buSzTx/>
              <a:buFontTx/>
              <a:buNone/>
              <a:tabLst/>
            </a:pPr>
            <a:r>
              <a:rPr kumimoji="0" lang="en-US" sz="2000" b="0" i="0" u="none" strike="noStrike" cap="none" spc="0" normalizeH="0" baseline="0" dirty="0">
                <a:ln>
                  <a:noFill/>
                </a:ln>
                <a:solidFill>
                  <a:srgbClr val="000000"/>
                </a:solidFill>
                <a:effectLst/>
                <a:uFillTx/>
                <a:latin typeface="Arial"/>
                <a:ea typeface="+mj-ea"/>
                <a:cs typeface="Arial"/>
                <a:sym typeface="Avenir Roman"/>
              </a:rPr>
              <a:t>Violence</a:t>
            </a:r>
            <a:endParaRPr lang="en-US" sz="2000" dirty="0">
              <a:solidFill>
                <a:srgbClr val="000000"/>
              </a:solidFill>
              <a:latin typeface="Arial"/>
              <a:cs typeface="Arial"/>
            </a:endParaRPr>
          </a:p>
          <a:p>
            <a:pPr marL="0" marR="0" indent="0" algn="ctr" defTabSz="9144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000000"/>
              </a:solidFill>
              <a:effectLst/>
              <a:uFillTx/>
              <a:latin typeface="+mj-lt"/>
              <a:ea typeface="+mj-ea"/>
              <a:cs typeface="+mj-cs"/>
              <a:sym typeface="Avenir Roman"/>
            </a:endParaRPr>
          </a:p>
        </p:txBody>
      </p:sp>
    </p:spTree>
    <p:extLst>
      <p:ext uri="{BB962C8B-B14F-4D97-AF65-F5344CB8AC3E}">
        <p14:creationId xmlns:p14="http://schemas.microsoft.com/office/powerpoint/2010/main" val="1323972709"/>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Shape 54"/>
          <p:cNvSpPr/>
          <p:nvPr/>
        </p:nvSpPr>
        <p:spPr>
          <a:xfrm>
            <a:off x="-2" y="0"/>
            <a:ext cx="9144004" cy="1447800"/>
          </a:xfrm>
          <a:prstGeom prst="rect">
            <a:avLst/>
          </a:prstGeom>
          <a:gradFill>
            <a:gsLst>
              <a:gs pos="0">
                <a:srgbClr val="D3FBFF"/>
              </a:gs>
              <a:gs pos="35000">
                <a:srgbClr val="DFFCFF"/>
              </a:gs>
              <a:gs pos="100000">
                <a:srgbClr val="F2FEFF"/>
              </a:gs>
            </a:gsLst>
            <a:lin ang="16200000"/>
          </a:gradFill>
          <a:ln w="12700">
            <a:miter lim="400000"/>
          </a:ln>
        </p:spPr>
        <p:txBody>
          <a:bodyPr lIns="0" tIns="0" rIns="0" bIns="0" anchor="ctr"/>
          <a:lstStyle/>
          <a:p>
            <a:pPr lvl="0" algn="ctr">
              <a:defRPr sz="1800">
                <a:solidFill>
                  <a:srgbClr val="FFFFFF"/>
                </a:solidFill>
                <a:latin typeface="Arial"/>
                <a:ea typeface="Arial"/>
                <a:cs typeface="Arial"/>
                <a:sym typeface="Arial"/>
              </a:defRPr>
            </a:pPr>
            <a:endParaRPr dirty="0"/>
          </a:p>
        </p:txBody>
      </p:sp>
      <p:sp>
        <p:nvSpPr>
          <p:cNvPr id="56" name="Shape 56"/>
          <p:cNvSpPr/>
          <p:nvPr/>
        </p:nvSpPr>
        <p:spPr>
          <a:xfrm>
            <a:off x="-2" y="416124"/>
            <a:ext cx="9144004" cy="615553"/>
          </a:xfrm>
          <a:prstGeom prst="rect">
            <a:avLst/>
          </a:prstGeom>
          <a:gradFill>
            <a:gsLst>
              <a:gs pos="0">
                <a:srgbClr val="D3FBFF"/>
              </a:gs>
              <a:gs pos="35000">
                <a:srgbClr val="DFFCFF"/>
              </a:gs>
              <a:gs pos="100000">
                <a:srgbClr val="F2FEFF"/>
              </a:gs>
            </a:gsLst>
            <a:lin ang="16200000"/>
          </a:gradFill>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lgn="ctr">
              <a:defRPr sz="4000" b="1">
                <a:solidFill>
                  <a:srgbClr val="535353"/>
                </a:solidFill>
                <a:latin typeface="Calibri"/>
                <a:ea typeface="Calibri"/>
                <a:cs typeface="Calibri"/>
                <a:sym typeface="Calibri"/>
              </a:defRPr>
            </a:lvl1pPr>
          </a:lstStyle>
          <a:p>
            <a:pPr lvl="0">
              <a:defRPr sz="1800" b="0">
                <a:solidFill>
                  <a:srgbClr val="000000"/>
                </a:solidFill>
              </a:defRPr>
            </a:pPr>
            <a:r>
              <a:rPr lang="en-US" sz="4000" b="0" dirty="0">
                <a:solidFill>
                  <a:schemeClr val="tx1"/>
                </a:solidFill>
                <a:latin typeface="Arial"/>
                <a:cs typeface="Arial"/>
              </a:rPr>
              <a:t>LGBTQ Health Disparities</a:t>
            </a:r>
            <a:endParaRPr sz="4000" b="0" dirty="0">
              <a:solidFill>
                <a:schemeClr val="tx1"/>
              </a:solidFill>
              <a:latin typeface="Arial"/>
              <a:cs typeface="Arial"/>
            </a:endParaRPr>
          </a:p>
        </p:txBody>
      </p:sp>
      <p:sp>
        <p:nvSpPr>
          <p:cNvPr id="9" name="Up Arrow 8"/>
          <p:cNvSpPr/>
          <p:nvPr/>
        </p:nvSpPr>
        <p:spPr>
          <a:xfrm>
            <a:off x="3037113" y="3182943"/>
            <a:ext cx="2514600" cy="2970365"/>
          </a:xfrm>
          <a:prstGeom prst="upArrow">
            <a:avLst>
              <a:gd name="adj1" fmla="val 71831"/>
              <a:gd name="adj2" fmla="val 57887"/>
            </a:avLst>
          </a:prstGeom>
          <a:gradFill flip="none" rotWithShape="1">
            <a:gsLst>
              <a:gs pos="0">
                <a:srgbClr val="FF3300">
                  <a:tint val="66000"/>
                  <a:satMod val="160000"/>
                </a:srgbClr>
              </a:gs>
              <a:gs pos="50000">
                <a:srgbClr val="FF3300">
                  <a:tint val="44500"/>
                  <a:satMod val="160000"/>
                </a:srgbClr>
              </a:gs>
              <a:gs pos="100000">
                <a:srgbClr val="FF3300">
                  <a:tint val="23500"/>
                  <a:satMod val="160000"/>
                </a:srgbClr>
              </a:gs>
            </a:gsLst>
            <a:lin ang="10800000" scaled="1"/>
            <a:tileRect/>
          </a:gradFill>
          <a:ln w="25400" cap="flat">
            <a:solidFill>
              <a:schemeClr val="tx1"/>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lang="en-US" dirty="0">
                <a:solidFill>
                  <a:srgbClr val="000000"/>
                </a:solidFill>
              </a:rPr>
              <a:t>Self-</a:t>
            </a:r>
          </a:p>
          <a:p>
            <a:pPr marL="0" marR="0" indent="0" algn="ctr" defTabSz="914400" rtl="0" fontAlgn="auto" latinLnBrk="1" hangingPunct="0">
              <a:lnSpc>
                <a:spcPct val="100000"/>
              </a:lnSpc>
              <a:spcBef>
                <a:spcPts val="0"/>
              </a:spcBef>
              <a:spcAft>
                <a:spcPts val="0"/>
              </a:spcAft>
              <a:buClrTx/>
              <a:buSzTx/>
              <a:buFontTx/>
              <a:buNone/>
              <a:tabLst/>
            </a:pPr>
            <a:r>
              <a:rPr lang="en-US" dirty="0">
                <a:solidFill>
                  <a:srgbClr val="000000"/>
                </a:solidFill>
              </a:rPr>
              <a:t>Treatment </a:t>
            </a:r>
          </a:p>
          <a:p>
            <a:pPr marL="0" marR="0" indent="0" algn="ctr" defTabSz="914400" rtl="0" fontAlgn="auto" latinLnBrk="1" hangingPunct="0">
              <a:lnSpc>
                <a:spcPct val="100000"/>
              </a:lnSpc>
              <a:spcBef>
                <a:spcPts val="0"/>
              </a:spcBef>
              <a:spcAft>
                <a:spcPts val="0"/>
              </a:spcAft>
              <a:buClrTx/>
              <a:buSzTx/>
              <a:buFontTx/>
              <a:buNone/>
              <a:tabLst/>
            </a:pPr>
            <a:r>
              <a:rPr lang="en-US" dirty="0">
                <a:solidFill>
                  <a:srgbClr val="000000"/>
                </a:solidFill>
              </a:rPr>
              <a:t>or </a:t>
            </a:r>
          </a:p>
          <a:p>
            <a:pPr marL="0" marR="0" indent="0" algn="ctr" defTabSz="914400" rtl="0" fontAlgn="auto" latinLnBrk="1" hangingPunct="0">
              <a:lnSpc>
                <a:spcPct val="100000"/>
              </a:lnSpc>
              <a:spcBef>
                <a:spcPts val="0"/>
              </a:spcBef>
              <a:spcAft>
                <a:spcPts val="0"/>
              </a:spcAft>
              <a:buClrTx/>
              <a:buSzTx/>
              <a:buFontTx/>
              <a:buNone/>
              <a:tabLst/>
            </a:pPr>
            <a:r>
              <a:rPr lang="en-US" dirty="0">
                <a:solidFill>
                  <a:srgbClr val="000000"/>
                </a:solidFill>
              </a:rPr>
              <a:t>Medication</a:t>
            </a:r>
            <a:endParaRPr kumimoji="0" lang="en-US" sz="2400" b="0" i="0" u="none" strike="noStrike" cap="none" spc="0" normalizeH="0" baseline="0" dirty="0">
              <a:ln>
                <a:noFill/>
              </a:ln>
              <a:solidFill>
                <a:srgbClr val="000000"/>
              </a:solidFill>
              <a:effectLst/>
              <a:uFillTx/>
              <a:latin typeface="+mj-lt"/>
              <a:ea typeface="+mj-ea"/>
              <a:cs typeface="+mj-cs"/>
              <a:sym typeface="Avenir Roman"/>
            </a:endParaRPr>
          </a:p>
          <a:p>
            <a:pPr marL="0" marR="0" indent="0" algn="ctr" defTabSz="914400" rtl="0" fontAlgn="auto" latinLnBrk="1" hangingPunct="0">
              <a:lnSpc>
                <a:spcPct val="100000"/>
              </a:lnSpc>
              <a:spcBef>
                <a:spcPts val="0"/>
              </a:spcBef>
              <a:spcAft>
                <a:spcPts val="0"/>
              </a:spcAft>
              <a:buClrTx/>
              <a:buSzTx/>
              <a:buFontTx/>
              <a:buNone/>
              <a:tabLst/>
            </a:pPr>
            <a:endParaRPr lang="en-US" dirty="0">
              <a:solidFill>
                <a:srgbClr val="000000"/>
              </a:solidFill>
            </a:endParaRPr>
          </a:p>
        </p:txBody>
      </p:sp>
      <p:sp>
        <p:nvSpPr>
          <p:cNvPr id="2" name="Down Arrow 1"/>
          <p:cNvSpPr/>
          <p:nvPr/>
        </p:nvSpPr>
        <p:spPr>
          <a:xfrm>
            <a:off x="108856" y="3182943"/>
            <a:ext cx="2928257" cy="2745337"/>
          </a:xfrm>
          <a:prstGeom prst="downArrow">
            <a:avLst>
              <a:gd name="adj1" fmla="val 59665"/>
              <a:gd name="adj2" fmla="val 50000"/>
            </a:avLst>
          </a:prstGeom>
          <a:gradFill flip="none" rotWithShape="1">
            <a:gsLst>
              <a:gs pos="0">
                <a:srgbClr val="FF3300">
                  <a:tint val="66000"/>
                  <a:satMod val="160000"/>
                </a:srgbClr>
              </a:gs>
              <a:gs pos="50000">
                <a:srgbClr val="FF3300">
                  <a:tint val="44500"/>
                  <a:satMod val="160000"/>
                </a:srgbClr>
              </a:gs>
              <a:gs pos="100000">
                <a:srgbClr val="FF3300">
                  <a:tint val="23500"/>
                  <a:satMod val="160000"/>
                </a:srgbClr>
              </a:gs>
            </a:gsLst>
            <a:lin ang="10800000" scaled="1"/>
            <a:tileRect/>
          </a:gradFill>
          <a:ln w="25400" cap="flat">
            <a:solidFill>
              <a:schemeClr val="tx1"/>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endParaRPr lang="en-US" dirty="0">
              <a:solidFill>
                <a:srgbClr val="000000"/>
              </a:solidFill>
            </a:endParaRPr>
          </a:p>
          <a:p>
            <a:pPr marL="0" marR="0" indent="0" algn="ctr" defTabSz="914400" rtl="0" fontAlgn="auto" latinLnBrk="1" hangingPunct="0">
              <a:lnSpc>
                <a:spcPct val="100000"/>
              </a:lnSpc>
              <a:spcBef>
                <a:spcPts val="0"/>
              </a:spcBef>
              <a:spcAft>
                <a:spcPts val="0"/>
              </a:spcAft>
              <a:buClrTx/>
              <a:buSzTx/>
              <a:buFontTx/>
              <a:buNone/>
              <a:tabLst/>
            </a:pPr>
            <a:r>
              <a:rPr lang="en-US" dirty="0">
                <a:solidFill>
                  <a:srgbClr val="000000"/>
                </a:solidFill>
              </a:rPr>
              <a:t>Necessary </a:t>
            </a:r>
          </a:p>
          <a:p>
            <a:pPr marL="0" marR="0" indent="0" algn="ctr" defTabSz="914400" rtl="0" fontAlgn="auto" latinLnBrk="1" hangingPunct="0">
              <a:lnSpc>
                <a:spcPct val="100000"/>
              </a:lnSpc>
              <a:spcBef>
                <a:spcPts val="0"/>
              </a:spcBef>
              <a:spcAft>
                <a:spcPts val="0"/>
              </a:spcAft>
              <a:buClrTx/>
              <a:buSzTx/>
              <a:buFontTx/>
              <a:buNone/>
              <a:tabLst/>
            </a:pPr>
            <a:r>
              <a:rPr lang="en-US" dirty="0">
                <a:solidFill>
                  <a:srgbClr val="000000"/>
                </a:solidFill>
              </a:rPr>
              <a:t>Medical </a:t>
            </a:r>
          </a:p>
          <a:p>
            <a:pPr marL="0" marR="0" indent="0" algn="ctr" defTabSz="914400" rtl="0" fontAlgn="auto" latinLnBrk="1" hangingPunct="0">
              <a:lnSpc>
                <a:spcPct val="100000"/>
              </a:lnSpc>
              <a:spcBef>
                <a:spcPts val="0"/>
              </a:spcBef>
              <a:spcAft>
                <a:spcPts val="0"/>
              </a:spcAft>
              <a:buClrTx/>
              <a:buSzTx/>
              <a:buFontTx/>
              <a:buNone/>
              <a:tabLst/>
            </a:pPr>
            <a:r>
              <a:rPr lang="en-US" dirty="0">
                <a:solidFill>
                  <a:srgbClr val="000000"/>
                </a:solidFill>
              </a:rPr>
              <a:t>Screenings</a:t>
            </a:r>
          </a:p>
          <a:p>
            <a:pPr marL="0" marR="0" indent="0" algn="l" defTabSz="9144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000000"/>
              </a:solidFill>
              <a:effectLst/>
              <a:uFillTx/>
              <a:latin typeface="+mj-lt"/>
              <a:ea typeface="+mj-ea"/>
              <a:cs typeface="+mj-cs"/>
              <a:sym typeface="Avenir Roman"/>
            </a:endParaRPr>
          </a:p>
          <a:p>
            <a:pPr marL="0" marR="0" indent="0" algn="l" defTabSz="9144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000000"/>
              </a:solidFill>
              <a:effectLst/>
              <a:uFillTx/>
              <a:latin typeface="+mj-lt"/>
              <a:ea typeface="+mj-ea"/>
              <a:cs typeface="+mj-cs"/>
              <a:sym typeface="Avenir Roman"/>
            </a:endParaRPr>
          </a:p>
        </p:txBody>
      </p:sp>
      <p:sp>
        <p:nvSpPr>
          <p:cNvPr id="11" name="Down Arrow 10"/>
          <p:cNvSpPr/>
          <p:nvPr/>
        </p:nvSpPr>
        <p:spPr>
          <a:xfrm>
            <a:off x="5551713" y="3187257"/>
            <a:ext cx="2928257" cy="2745337"/>
          </a:xfrm>
          <a:prstGeom prst="downArrow">
            <a:avLst>
              <a:gd name="adj1" fmla="val 59665"/>
              <a:gd name="adj2" fmla="val 50000"/>
            </a:avLst>
          </a:prstGeom>
          <a:gradFill flip="none" rotWithShape="1">
            <a:gsLst>
              <a:gs pos="0">
                <a:srgbClr val="FF3300">
                  <a:tint val="66000"/>
                  <a:satMod val="160000"/>
                </a:srgbClr>
              </a:gs>
              <a:gs pos="50000">
                <a:srgbClr val="FF3300">
                  <a:tint val="44500"/>
                  <a:satMod val="160000"/>
                </a:srgbClr>
              </a:gs>
              <a:gs pos="100000">
                <a:srgbClr val="FF3300">
                  <a:tint val="23500"/>
                  <a:satMod val="160000"/>
                </a:srgbClr>
              </a:gs>
            </a:gsLst>
            <a:lin ang="10800000" scaled="1"/>
            <a:tileRect/>
          </a:gradFill>
          <a:ln w="25400" cap="flat">
            <a:solidFill>
              <a:schemeClr val="tx1"/>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endParaRPr lang="en-US" dirty="0">
              <a:solidFill>
                <a:srgbClr val="000000"/>
              </a:solidFill>
            </a:endParaRPr>
          </a:p>
          <a:p>
            <a:pPr marL="0" marR="0" indent="0" algn="ctr" defTabSz="914400" rtl="0" fontAlgn="auto" latinLnBrk="1" hangingPunct="0">
              <a:lnSpc>
                <a:spcPct val="100000"/>
              </a:lnSpc>
              <a:spcBef>
                <a:spcPts val="0"/>
              </a:spcBef>
              <a:spcAft>
                <a:spcPts val="0"/>
              </a:spcAft>
              <a:buClrTx/>
              <a:buSzTx/>
              <a:buFontTx/>
              <a:buNone/>
              <a:tabLst/>
            </a:pPr>
            <a:r>
              <a:rPr lang="en-US" dirty="0">
                <a:solidFill>
                  <a:srgbClr val="000000"/>
                </a:solidFill>
              </a:rPr>
              <a:t>Seek </a:t>
            </a:r>
          </a:p>
          <a:p>
            <a:pPr marL="0" marR="0" indent="0" algn="ctr" defTabSz="914400" rtl="0" fontAlgn="auto" latinLnBrk="1" hangingPunct="0">
              <a:lnSpc>
                <a:spcPct val="100000"/>
              </a:lnSpc>
              <a:spcBef>
                <a:spcPts val="0"/>
              </a:spcBef>
              <a:spcAft>
                <a:spcPts val="0"/>
              </a:spcAft>
              <a:buClrTx/>
              <a:buSzTx/>
              <a:buFontTx/>
              <a:buNone/>
              <a:tabLst/>
            </a:pPr>
            <a:r>
              <a:rPr lang="en-US" dirty="0">
                <a:solidFill>
                  <a:srgbClr val="000000"/>
                </a:solidFill>
              </a:rPr>
              <a:t>Medical or </a:t>
            </a:r>
          </a:p>
          <a:p>
            <a:pPr marL="0" marR="0" indent="0" algn="ctr" defTabSz="914400" rtl="0" fontAlgn="auto" latinLnBrk="1" hangingPunct="0">
              <a:lnSpc>
                <a:spcPct val="100000"/>
              </a:lnSpc>
              <a:spcBef>
                <a:spcPts val="0"/>
              </a:spcBef>
              <a:spcAft>
                <a:spcPts val="0"/>
              </a:spcAft>
              <a:buClrTx/>
              <a:buSzTx/>
              <a:buFontTx/>
              <a:buNone/>
              <a:tabLst/>
            </a:pPr>
            <a:r>
              <a:rPr lang="en-US" dirty="0">
                <a:solidFill>
                  <a:srgbClr val="000000"/>
                </a:solidFill>
              </a:rPr>
              <a:t>Mental </a:t>
            </a:r>
          </a:p>
          <a:p>
            <a:pPr marL="0" marR="0" indent="0" algn="ctr" defTabSz="914400" rtl="0" fontAlgn="auto" latinLnBrk="1" hangingPunct="0">
              <a:lnSpc>
                <a:spcPct val="100000"/>
              </a:lnSpc>
              <a:spcBef>
                <a:spcPts val="0"/>
              </a:spcBef>
              <a:spcAft>
                <a:spcPts val="0"/>
              </a:spcAft>
              <a:buClrTx/>
              <a:buSzTx/>
              <a:buFontTx/>
              <a:buNone/>
              <a:tabLst/>
            </a:pPr>
            <a:r>
              <a:rPr lang="en-US" dirty="0">
                <a:solidFill>
                  <a:srgbClr val="000000"/>
                </a:solidFill>
              </a:rPr>
              <a:t>Health Care</a:t>
            </a:r>
            <a:endParaRPr kumimoji="0" lang="en-US" sz="2400" b="0" i="0" u="none" strike="noStrike" cap="none" spc="0" normalizeH="0" baseline="0" dirty="0">
              <a:ln>
                <a:noFill/>
              </a:ln>
              <a:solidFill>
                <a:srgbClr val="000000"/>
              </a:solidFill>
              <a:effectLst/>
              <a:uFillTx/>
              <a:latin typeface="+mj-lt"/>
              <a:ea typeface="+mj-ea"/>
              <a:cs typeface="+mj-cs"/>
              <a:sym typeface="Avenir Roman"/>
            </a:endParaRPr>
          </a:p>
          <a:p>
            <a:pPr marL="0" marR="0" indent="0" algn="l" defTabSz="9144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000000"/>
              </a:solidFill>
              <a:effectLst/>
              <a:uFillTx/>
              <a:latin typeface="+mj-lt"/>
              <a:ea typeface="+mj-ea"/>
              <a:cs typeface="+mj-cs"/>
              <a:sym typeface="Avenir Roman"/>
            </a:endParaRPr>
          </a:p>
        </p:txBody>
      </p:sp>
      <p:sp>
        <p:nvSpPr>
          <p:cNvPr id="12" name="Shape 57"/>
          <p:cNvSpPr/>
          <p:nvPr/>
        </p:nvSpPr>
        <p:spPr>
          <a:xfrm>
            <a:off x="609600" y="1524000"/>
            <a:ext cx="8001000" cy="923326"/>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lvl="0"/>
            <a:r>
              <a:rPr lang="en-US" dirty="0">
                <a:latin typeface="Arial"/>
                <a:cs typeface="Arial"/>
              </a:rPr>
              <a:t>Cultural competency is critical to reducing the healthcare disparities for all LGBTQ individuals and improving access to high-quality healthcare for LGBTQ individuals that is respectful of and responsive to their needs.</a:t>
            </a:r>
          </a:p>
        </p:txBody>
      </p:sp>
    </p:spTree>
    <p:extLst>
      <p:ext uri="{BB962C8B-B14F-4D97-AF65-F5344CB8AC3E}">
        <p14:creationId xmlns:p14="http://schemas.microsoft.com/office/powerpoint/2010/main" val="3294341866"/>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Shape 54"/>
          <p:cNvSpPr/>
          <p:nvPr/>
        </p:nvSpPr>
        <p:spPr>
          <a:xfrm>
            <a:off x="-2" y="0"/>
            <a:ext cx="9144004" cy="1447800"/>
          </a:xfrm>
          <a:prstGeom prst="rect">
            <a:avLst/>
          </a:prstGeom>
          <a:gradFill>
            <a:gsLst>
              <a:gs pos="0">
                <a:srgbClr val="D3FBFF"/>
              </a:gs>
              <a:gs pos="35000">
                <a:srgbClr val="DFFCFF"/>
              </a:gs>
              <a:gs pos="100000">
                <a:srgbClr val="F2FEFF"/>
              </a:gs>
            </a:gsLst>
            <a:lin ang="16200000"/>
          </a:gradFill>
          <a:ln w="12700">
            <a:miter lim="400000"/>
          </a:ln>
        </p:spPr>
        <p:txBody>
          <a:bodyPr lIns="0" tIns="0" rIns="0" bIns="0" anchor="ctr"/>
          <a:lstStyle/>
          <a:p>
            <a:pPr lvl="0" algn="ctr">
              <a:defRPr sz="1800">
                <a:solidFill>
                  <a:srgbClr val="FFFFFF"/>
                </a:solidFill>
                <a:latin typeface="Arial"/>
                <a:ea typeface="Arial"/>
                <a:cs typeface="Arial"/>
                <a:sym typeface="Arial"/>
              </a:defRPr>
            </a:pPr>
            <a:endParaRPr dirty="0"/>
          </a:p>
        </p:txBody>
      </p:sp>
      <p:sp>
        <p:nvSpPr>
          <p:cNvPr id="56" name="Shape 56"/>
          <p:cNvSpPr/>
          <p:nvPr/>
        </p:nvSpPr>
        <p:spPr>
          <a:xfrm>
            <a:off x="-2" y="416124"/>
            <a:ext cx="9144004" cy="615553"/>
          </a:xfrm>
          <a:prstGeom prst="rect">
            <a:avLst/>
          </a:prstGeom>
          <a:gradFill>
            <a:gsLst>
              <a:gs pos="0">
                <a:srgbClr val="D3FBFF"/>
              </a:gs>
              <a:gs pos="35000">
                <a:srgbClr val="DFFCFF"/>
              </a:gs>
              <a:gs pos="100000">
                <a:srgbClr val="F2FEFF"/>
              </a:gs>
            </a:gsLst>
            <a:lin ang="16200000"/>
          </a:gradFill>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lgn="ctr">
              <a:defRPr sz="4000" b="1">
                <a:solidFill>
                  <a:srgbClr val="535353"/>
                </a:solidFill>
                <a:latin typeface="Calibri"/>
                <a:ea typeface="Calibri"/>
                <a:cs typeface="Calibri"/>
                <a:sym typeface="Calibri"/>
              </a:defRPr>
            </a:lvl1pPr>
          </a:lstStyle>
          <a:p>
            <a:pPr lvl="0">
              <a:defRPr sz="1800" b="0">
                <a:solidFill>
                  <a:srgbClr val="000000"/>
                </a:solidFill>
              </a:defRPr>
            </a:pPr>
            <a:r>
              <a:rPr lang="en-US" sz="4000" b="0" dirty="0">
                <a:solidFill>
                  <a:schemeClr val="tx1"/>
                </a:solidFill>
                <a:latin typeface="Arial"/>
                <a:cs typeface="Arial"/>
              </a:rPr>
              <a:t>LGBTQ Health Disparities</a:t>
            </a:r>
            <a:endParaRPr sz="4000" b="0" dirty="0">
              <a:solidFill>
                <a:schemeClr val="tx1"/>
              </a:solidFill>
              <a:latin typeface="Arial"/>
              <a:cs typeface="Arial"/>
            </a:endParaRPr>
          </a:p>
        </p:txBody>
      </p:sp>
      <p:sp>
        <p:nvSpPr>
          <p:cNvPr id="3" name="TextBox 2"/>
          <p:cNvSpPr txBox="1"/>
          <p:nvPr/>
        </p:nvSpPr>
        <p:spPr>
          <a:xfrm>
            <a:off x="446315" y="1523999"/>
            <a:ext cx="8153399" cy="429347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2100" b="0" i="0" u="none" strike="noStrike" cap="none" spc="0" normalizeH="0" baseline="0" dirty="0">
                <a:ln>
                  <a:noFill/>
                </a:ln>
                <a:solidFill>
                  <a:srgbClr val="000000"/>
                </a:solidFill>
                <a:effectLst/>
                <a:uFillTx/>
                <a:latin typeface="Arial"/>
                <a:cs typeface="Arial"/>
                <a:sym typeface="Avenir Roman"/>
              </a:rPr>
              <a:t>An IOM</a:t>
            </a:r>
            <a:r>
              <a:rPr kumimoji="0" lang="en-US" sz="2100" b="0" i="0" u="none" strike="noStrike" cap="none" spc="0" normalizeH="0" dirty="0">
                <a:ln>
                  <a:noFill/>
                </a:ln>
                <a:solidFill>
                  <a:srgbClr val="000000"/>
                </a:solidFill>
                <a:effectLst/>
                <a:uFillTx/>
                <a:latin typeface="Arial"/>
                <a:cs typeface="Arial"/>
                <a:sym typeface="Avenir Roman"/>
              </a:rPr>
              <a:t> report on the Health of LGBT People (2011) noted that   “a number of structural barriers result from providers’ lack of training in the health needs of LGBT patients.” Specifically, “many providers are not trained to provide care for LGBT individuals, and providers themselves report a lack of knowledge about the issues facing their sexual- and gender-minority patients.”</a:t>
            </a:r>
            <a:endParaRPr kumimoji="0" lang="en-US" sz="2100" b="0" i="0" u="none" strike="noStrike" cap="none" spc="0" normalizeH="0" baseline="0" dirty="0">
              <a:ln>
                <a:noFill/>
              </a:ln>
              <a:solidFill>
                <a:srgbClr val="FF0000"/>
              </a:solidFill>
              <a:effectLst/>
              <a:uFillTx/>
              <a:latin typeface="Arial"/>
              <a:cs typeface="Arial"/>
              <a:sym typeface="Avenir Roman"/>
            </a:endParaRPr>
          </a:p>
          <a:p>
            <a:pPr lvl="0"/>
            <a:endParaRPr lang="en-US" sz="2100" dirty="0">
              <a:latin typeface="Arial"/>
              <a:cs typeface="Arial"/>
            </a:endParaRPr>
          </a:p>
          <a:p>
            <a:pPr lvl="0"/>
            <a:r>
              <a:rPr lang="en-US" sz="2100" dirty="0">
                <a:latin typeface="Arial"/>
                <a:cs typeface="Arial"/>
              </a:rPr>
              <a:t>According to a 2009 survey by Lambda Legal, more than half of LGBTQ respondents (n = 4916) experience: being refused needed care; healthcare professionals refusing to touch them, using excessive precautions, or harsh/abusive language; being blamed for their health status; or healthcare professionals being physically rough/ abusive.</a:t>
            </a:r>
          </a:p>
        </p:txBody>
      </p:sp>
    </p:spTree>
    <p:extLst>
      <p:ext uri="{BB962C8B-B14F-4D97-AF65-F5344CB8AC3E}">
        <p14:creationId xmlns:p14="http://schemas.microsoft.com/office/powerpoint/2010/main" val="812237581"/>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Shape 69"/>
          <p:cNvSpPr/>
          <p:nvPr/>
        </p:nvSpPr>
        <p:spPr>
          <a:xfrm>
            <a:off x="-2" y="0"/>
            <a:ext cx="9144004" cy="1447800"/>
          </a:xfrm>
          <a:prstGeom prst="rect">
            <a:avLst/>
          </a:prstGeom>
          <a:gradFill>
            <a:gsLst>
              <a:gs pos="0">
                <a:srgbClr val="D3FBFF"/>
              </a:gs>
              <a:gs pos="35000">
                <a:srgbClr val="DFFCFF"/>
              </a:gs>
              <a:gs pos="100000">
                <a:srgbClr val="F2FEFF"/>
              </a:gs>
            </a:gsLst>
            <a:lin ang="16200000"/>
          </a:gradFill>
          <a:ln w="12700">
            <a:miter lim="400000"/>
          </a:ln>
        </p:spPr>
        <p:txBody>
          <a:bodyPr lIns="0" tIns="0" rIns="0" bIns="0" anchor="ctr"/>
          <a:lstStyle/>
          <a:p>
            <a:pPr lvl="0" algn="ctr">
              <a:defRPr sz="1800">
                <a:solidFill>
                  <a:srgbClr val="FFFFFF"/>
                </a:solidFill>
                <a:latin typeface="Arial"/>
                <a:ea typeface="Arial"/>
                <a:cs typeface="Arial"/>
                <a:sym typeface="Arial"/>
              </a:defRPr>
            </a:pPr>
            <a:endParaRPr dirty="0"/>
          </a:p>
        </p:txBody>
      </p:sp>
      <p:sp>
        <p:nvSpPr>
          <p:cNvPr id="71" name="Shape 71"/>
          <p:cNvSpPr/>
          <p:nvPr/>
        </p:nvSpPr>
        <p:spPr>
          <a:xfrm>
            <a:off x="-2" y="446900"/>
            <a:ext cx="9144004" cy="55399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lgn="ctr">
              <a:defRPr sz="4000" b="1">
                <a:solidFill>
                  <a:srgbClr val="535353"/>
                </a:solidFill>
                <a:latin typeface="Calibri"/>
                <a:ea typeface="Calibri"/>
                <a:cs typeface="Calibri"/>
                <a:sym typeface="Calibri"/>
              </a:defRPr>
            </a:lvl1pPr>
          </a:lstStyle>
          <a:p>
            <a:pPr marL="0" marR="0" lvl="0" indent="0" defTabSz="914400" eaLnBrk="1" fontAlgn="auto" latinLnBrk="0" hangingPunct="1">
              <a:lnSpc>
                <a:spcPct val="100000"/>
              </a:lnSpc>
              <a:spcBef>
                <a:spcPts val="0"/>
              </a:spcBef>
              <a:spcAft>
                <a:spcPts val="0"/>
              </a:spcAft>
              <a:buClrTx/>
              <a:buSzTx/>
              <a:buFontTx/>
              <a:buNone/>
              <a:tabLst/>
              <a:defRPr sz="1800" b="0">
                <a:solidFill>
                  <a:srgbClr val="000000"/>
                </a:solidFill>
              </a:defRPr>
            </a:pPr>
            <a:r>
              <a:rPr lang="en-US" sz="3600" b="0" dirty="0">
                <a:solidFill>
                  <a:srgbClr val="000000"/>
                </a:solidFill>
                <a:latin typeface="Arial"/>
                <a:cs typeface="Arial"/>
                <a:sym typeface="Avenir Roman"/>
              </a:rPr>
              <a:t>General Lack of LGBTQ Training</a:t>
            </a:r>
            <a:endParaRPr lang="en-US" sz="1800" b="0" dirty="0">
              <a:latin typeface="Arial"/>
              <a:cs typeface="Arial"/>
              <a:sym typeface="Avenir Roman"/>
            </a:endParaRPr>
          </a:p>
        </p:txBody>
      </p:sp>
      <p:sp>
        <p:nvSpPr>
          <p:cNvPr id="72" name="Shape 72"/>
          <p:cNvSpPr/>
          <p:nvPr/>
        </p:nvSpPr>
        <p:spPr>
          <a:xfrm>
            <a:off x="635037" y="1447800"/>
            <a:ext cx="7932414" cy="4739755"/>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lvl="0">
              <a:defRPr sz="1800"/>
            </a:pPr>
            <a:r>
              <a:rPr lang="en-US" sz="2000" b="1" dirty="0">
                <a:latin typeface="Arial"/>
                <a:cs typeface="Arial"/>
              </a:rPr>
              <a:t>Healthy People 2020 </a:t>
            </a:r>
            <a:r>
              <a:rPr lang="en-US" sz="2000" dirty="0">
                <a:latin typeface="Arial"/>
                <a:cs typeface="Arial"/>
              </a:rPr>
              <a:t>describes a shortage of health care providers who are culturally competent in LGBTQ health, a major system-level characteristic that affects equitable health care access for LGBTQ individuals.</a:t>
            </a:r>
          </a:p>
          <a:p>
            <a:pPr lvl="0">
              <a:defRPr sz="1800"/>
            </a:pPr>
            <a:endParaRPr lang="en-US" sz="2000" dirty="0">
              <a:latin typeface="Arial"/>
              <a:ea typeface="Calibri"/>
              <a:cs typeface="Arial"/>
              <a:sym typeface="Calibri"/>
            </a:endParaRPr>
          </a:p>
          <a:p>
            <a:pPr lvl="0">
              <a:defRPr sz="1800"/>
            </a:pPr>
            <a:r>
              <a:rPr lang="en-US" sz="2000" dirty="0">
                <a:latin typeface="Arial"/>
                <a:ea typeface="Calibri"/>
                <a:cs typeface="Arial"/>
                <a:sym typeface="Calibri"/>
              </a:rPr>
              <a:t>A study of academic faculty practices (Khalili et al., 2015), found that:</a:t>
            </a:r>
          </a:p>
          <a:p>
            <a:pPr marL="342900" lvl="0" indent="-342900">
              <a:buFont typeface="Arial" panose="020B0604020202020204" pitchFamily="34" charset="0"/>
              <a:buChar char="•"/>
              <a:defRPr sz="1800"/>
            </a:pPr>
            <a:r>
              <a:rPr lang="en-US" sz="2000" dirty="0">
                <a:latin typeface="Arial"/>
                <a:ea typeface="Calibri"/>
                <a:cs typeface="Arial"/>
                <a:sym typeface="Calibri"/>
              </a:rPr>
              <a:t>Only 4.4% had a policy to identify LGBTQ-competent physicians</a:t>
            </a:r>
          </a:p>
          <a:p>
            <a:pPr marL="342900" lvl="0" indent="-342900">
              <a:buFont typeface="Arial" panose="020B0604020202020204" pitchFamily="34" charset="0"/>
              <a:buChar char="•"/>
              <a:defRPr sz="1800"/>
            </a:pPr>
            <a:r>
              <a:rPr lang="en-US" sz="2000" dirty="0">
                <a:latin typeface="Arial"/>
                <a:ea typeface="Calibri"/>
                <a:cs typeface="Arial"/>
                <a:sym typeface="Calibri"/>
              </a:rPr>
              <a:t>15.9 % offered comprehensive LGBTQ-competency training</a:t>
            </a:r>
          </a:p>
          <a:p>
            <a:pPr marL="342900" lvl="0" indent="-342900">
              <a:buFont typeface="Arial" panose="020B0604020202020204" pitchFamily="34" charset="0"/>
              <a:buChar char="•"/>
              <a:defRPr sz="1800"/>
            </a:pPr>
            <a:r>
              <a:rPr lang="en-US" sz="2000" dirty="0">
                <a:latin typeface="Arial"/>
                <a:ea typeface="Calibri"/>
                <a:cs typeface="Arial"/>
                <a:sym typeface="Calibri"/>
              </a:rPr>
              <a:t>52.2% had no LGBT components in training</a:t>
            </a:r>
          </a:p>
          <a:p>
            <a:pPr marL="342900" lvl="0" indent="-342900">
              <a:buFont typeface="Arial" panose="020B0604020202020204" pitchFamily="34" charset="0"/>
              <a:buChar char="•"/>
              <a:defRPr sz="1800"/>
            </a:pPr>
            <a:endParaRPr lang="en-US" sz="2000" dirty="0">
              <a:latin typeface="Arial"/>
              <a:ea typeface="Calibri"/>
              <a:cs typeface="Arial"/>
              <a:sym typeface="Calibri"/>
            </a:endParaRPr>
          </a:p>
          <a:p>
            <a:pPr lvl="0">
              <a:defRPr sz="1800"/>
            </a:pPr>
            <a:r>
              <a:rPr lang="en-US" sz="2000" dirty="0">
                <a:latin typeface="Arial"/>
                <a:ea typeface="Calibri"/>
                <a:cs typeface="Arial"/>
                <a:sym typeface="Calibri"/>
              </a:rPr>
              <a:t>LGBTQ-competency training in medical and professional schools continues to be very limited. 70% of surveyed deans rated their school’s curriculum “fair” or worse in this area (Obedin-Maliver et al., 2010). </a:t>
            </a:r>
          </a:p>
          <a:p>
            <a:pPr marL="342900" lvl="0" indent="-342900">
              <a:buFont typeface="Arial" panose="020B0604020202020204" pitchFamily="34" charset="0"/>
              <a:buChar char="•"/>
              <a:defRPr sz="1800"/>
            </a:pPr>
            <a:endParaRPr sz="2200" dirty="0">
              <a:latin typeface="Calibri" panose="020F0502020204030204" pitchFamily="34" charset="0"/>
              <a:ea typeface="Calibri"/>
              <a:cs typeface="Calibri"/>
              <a:sym typeface="Calibri"/>
            </a:endParaRPr>
          </a:p>
        </p:txBody>
      </p:sp>
    </p:spTree>
    <p:extLst>
      <p:ext uri="{BB962C8B-B14F-4D97-AF65-F5344CB8AC3E}">
        <p14:creationId xmlns:p14="http://schemas.microsoft.com/office/powerpoint/2010/main" val="2836965164"/>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Shape 64"/>
          <p:cNvSpPr/>
          <p:nvPr/>
        </p:nvSpPr>
        <p:spPr>
          <a:xfrm>
            <a:off x="-2" y="0"/>
            <a:ext cx="9144004" cy="1447800"/>
          </a:xfrm>
          <a:prstGeom prst="rect">
            <a:avLst/>
          </a:prstGeom>
          <a:gradFill>
            <a:gsLst>
              <a:gs pos="0">
                <a:srgbClr val="D3FBFF"/>
              </a:gs>
              <a:gs pos="35000">
                <a:srgbClr val="DFFCFF"/>
              </a:gs>
              <a:gs pos="100000">
                <a:srgbClr val="F2FEFF"/>
              </a:gs>
            </a:gsLst>
            <a:lin ang="16200000"/>
          </a:gradFill>
          <a:ln w="12700">
            <a:miter lim="400000"/>
          </a:ln>
        </p:spPr>
        <p:txBody>
          <a:bodyPr lIns="0" tIns="0" rIns="0" bIns="0" anchor="ctr"/>
          <a:lstStyle/>
          <a:p>
            <a:pPr lvl="0" algn="ctr">
              <a:defRPr sz="1800">
                <a:solidFill>
                  <a:srgbClr val="FFFFFF"/>
                </a:solidFill>
                <a:latin typeface="Arial"/>
                <a:ea typeface="Arial"/>
                <a:cs typeface="Arial"/>
                <a:sym typeface="Arial"/>
              </a:defRPr>
            </a:pPr>
            <a:endParaRPr dirty="0"/>
          </a:p>
        </p:txBody>
      </p:sp>
      <p:sp>
        <p:nvSpPr>
          <p:cNvPr id="66" name="Shape 66"/>
          <p:cNvSpPr/>
          <p:nvPr/>
        </p:nvSpPr>
        <p:spPr>
          <a:xfrm>
            <a:off x="-2" y="169903"/>
            <a:ext cx="9144004" cy="1107996"/>
          </a:xfrm>
          <a:prstGeom prst="rect">
            <a:avLst/>
          </a:prstGeom>
          <a:gradFill>
            <a:gsLst>
              <a:gs pos="0">
                <a:srgbClr val="D3FBFF"/>
              </a:gs>
              <a:gs pos="35000">
                <a:srgbClr val="DFFCFF"/>
              </a:gs>
              <a:gs pos="100000">
                <a:srgbClr val="F2FEFF"/>
              </a:gs>
            </a:gsLst>
            <a:lin ang="16200000"/>
          </a:gradFill>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lgn="ctr">
              <a:defRPr sz="4000" b="1">
                <a:solidFill>
                  <a:srgbClr val="535353"/>
                </a:solidFill>
                <a:latin typeface="Calibri"/>
                <a:ea typeface="Calibri"/>
                <a:cs typeface="Calibri"/>
                <a:sym typeface="Calibri"/>
              </a:defRPr>
            </a:lvl1pPr>
          </a:lstStyle>
          <a:p>
            <a:pPr lvl="0">
              <a:defRPr sz="1800" b="0">
                <a:solidFill>
                  <a:srgbClr val="000000"/>
                </a:solidFill>
              </a:defRPr>
            </a:pPr>
            <a:r>
              <a:rPr lang="en-US" sz="3600" dirty="0">
                <a:latin typeface="Arial"/>
                <a:cs typeface="Arial"/>
              </a:rPr>
              <a:t>Is LGBTQ Cultural Competency Training Effective?</a:t>
            </a:r>
            <a:endParaRPr sz="1800" dirty="0">
              <a:solidFill>
                <a:srgbClr val="535353"/>
              </a:solidFill>
              <a:latin typeface="Arial"/>
              <a:cs typeface="Arial"/>
            </a:endParaRPr>
          </a:p>
        </p:txBody>
      </p:sp>
      <p:sp>
        <p:nvSpPr>
          <p:cNvPr id="67" name="Shape 67"/>
          <p:cNvSpPr/>
          <p:nvPr/>
        </p:nvSpPr>
        <p:spPr>
          <a:xfrm>
            <a:off x="888126" y="1458685"/>
            <a:ext cx="8001000" cy="521681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lvl="0">
              <a:spcAft>
                <a:spcPts val="600"/>
              </a:spcAft>
              <a:defRPr sz="1800"/>
            </a:pPr>
            <a:r>
              <a:rPr lang="en-US" dirty="0">
                <a:solidFill>
                  <a:schemeClr val="tx1"/>
                </a:solidFill>
                <a:latin typeface="Arial"/>
                <a:cs typeface="Arial"/>
              </a:rPr>
              <a:t>Research on cultural competency training shows that:</a:t>
            </a:r>
          </a:p>
          <a:p>
            <a:pPr marL="457200" lvl="0" indent="-457200">
              <a:spcAft>
                <a:spcPts val="600"/>
              </a:spcAft>
              <a:buFont typeface="Arial" panose="020B0604020202020204" pitchFamily="34" charset="0"/>
              <a:buChar char="•"/>
              <a:defRPr sz="1800"/>
            </a:pPr>
            <a:r>
              <a:rPr lang="en-US" dirty="0">
                <a:solidFill>
                  <a:schemeClr val="tx1"/>
                </a:solidFill>
                <a:latin typeface="Arial"/>
                <a:cs typeface="Arial"/>
              </a:rPr>
              <a:t>One of biggest barriers to LGBTQ training is lack of formalized expectations for providers. Creates implicit message that this training is optional and not needed.</a:t>
            </a:r>
          </a:p>
          <a:p>
            <a:pPr marL="457200" lvl="5" indent="-457200">
              <a:spcAft>
                <a:spcPts val="600"/>
              </a:spcAft>
              <a:buFont typeface="Arial" panose="020B0604020202020204" pitchFamily="34" charset="0"/>
              <a:buChar char="•"/>
              <a:defRPr sz="1800"/>
            </a:pPr>
            <a:r>
              <a:rPr lang="en-US" dirty="0">
                <a:solidFill>
                  <a:schemeClr val="tx1"/>
                </a:solidFill>
                <a:latin typeface="Arial"/>
                <a:cs typeface="Arial"/>
              </a:rPr>
              <a:t>Cultural competency training has been demonstrated to increase health care provider knowledge and awareness, and to improve communication skills. </a:t>
            </a:r>
          </a:p>
          <a:p>
            <a:pPr marL="457200" lvl="5" indent="-457200">
              <a:spcAft>
                <a:spcPts val="600"/>
              </a:spcAft>
              <a:buFont typeface="Arial" panose="020B0604020202020204" pitchFamily="34" charset="0"/>
              <a:buChar char="•"/>
              <a:defRPr sz="1800"/>
            </a:pPr>
            <a:r>
              <a:rPr lang="en-US" dirty="0">
                <a:solidFill>
                  <a:schemeClr val="tx1"/>
                </a:solidFill>
                <a:latin typeface="Arial"/>
                <a:cs typeface="Arial"/>
              </a:rPr>
              <a:t>Health care provider cultural competency has been established to change physician behavior, which leads to improved patient outcomes.</a:t>
            </a:r>
          </a:p>
          <a:p>
            <a:pPr marL="457200" lvl="5" indent="-457200">
              <a:spcAft>
                <a:spcPts val="600"/>
              </a:spcAft>
              <a:buFont typeface="Arial" panose="020B0604020202020204" pitchFamily="34" charset="0"/>
              <a:buChar char="•"/>
              <a:defRPr sz="1800"/>
            </a:pPr>
            <a:r>
              <a:rPr lang="en-US" dirty="0">
                <a:solidFill>
                  <a:schemeClr val="tx1"/>
                </a:solidFill>
                <a:latin typeface="Arial"/>
                <a:cs typeface="Arial"/>
              </a:rPr>
              <a:t>Providers report that discomfort in asking questions regarding transgender issues and discussions related to sex were a significant barrier to working with LGBTQ patients.</a:t>
            </a:r>
          </a:p>
          <a:p>
            <a:pPr marL="457200" lvl="5" indent="-457200">
              <a:spcAft>
                <a:spcPts val="600"/>
              </a:spcAft>
              <a:buFont typeface="Arial" panose="020B0604020202020204" pitchFamily="34" charset="0"/>
              <a:buChar char="•"/>
              <a:defRPr sz="1800"/>
            </a:pPr>
            <a:r>
              <a:rPr lang="en-US" dirty="0">
                <a:solidFill>
                  <a:schemeClr val="tx1"/>
                </a:solidFill>
                <a:latin typeface="Arial"/>
                <a:cs typeface="Arial"/>
              </a:rPr>
              <a:t>Providers reported that learning about barriers to care put them in a position to better advocate for LGBTQ patients. </a:t>
            </a:r>
          </a:p>
          <a:p>
            <a:pPr marL="457200" lvl="5" indent="-457200">
              <a:spcAft>
                <a:spcPts val="600"/>
              </a:spcAft>
              <a:buFont typeface="Arial" panose="020B0604020202020204" pitchFamily="34" charset="0"/>
              <a:buChar char="•"/>
              <a:defRPr sz="1800"/>
            </a:pPr>
            <a:r>
              <a:rPr lang="en-US" dirty="0">
                <a:solidFill>
                  <a:schemeClr val="tx1"/>
                </a:solidFill>
                <a:latin typeface="Arial"/>
                <a:cs typeface="Arial"/>
              </a:rPr>
              <a:t>Trainings are most effective when accompanied by system-wide change. </a:t>
            </a:r>
          </a:p>
          <a:p>
            <a:pPr marL="457200" lvl="5" indent="-457200">
              <a:buFont typeface="Arial" panose="020B0604020202020204" pitchFamily="34" charset="0"/>
              <a:buChar char="•"/>
              <a:defRPr sz="1800"/>
            </a:pPr>
            <a:endParaRPr lang="en-US" sz="2800" dirty="0">
              <a:solidFill>
                <a:schemeClr val="tx1"/>
              </a:solidFill>
              <a:latin typeface="Calibri" panose="020F0502020204030204" pitchFamily="34" charset="0"/>
            </a:endParaRPr>
          </a:p>
        </p:txBody>
      </p:sp>
    </p:spTree>
    <p:extLst>
      <p:ext uri="{BB962C8B-B14F-4D97-AF65-F5344CB8AC3E}">
        <p14:creationId xmlns:p14="http://schemas.microsoft.com/office/powerpoint/2010/main" val="847156995"/>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Shape 69"/>
          <p:cNvSpPr/>
          <p:nvPr/>
        </p:nvSpPr>
        <p:spPr>
          <a:xfrm>
            <a:off x="-2" y="0"/>
            <a:ext cx="9144004" cy="1447800"/>
          </a:xfrm>
          <a:prstGeom prst="rect">
            <a:avLst/>
          </a:prstGeom>
          <a:gradFill>
            <a:gsLst>
              <a:gs pos="0">
                <a:srgbClr val="D3FBFF"/>
              </a:gs>
              <a:gs pos="35000">
                <a:srgbClr val="DFFCFF"/>
              </a:gs>
              <a:gs pos="100000">
                <a:srgbClr val="F2FEFF"/>
              </a:gs>
            </a:gsLst>
            <a:lin ang="16200000"/>
          </a:gradFill>
          <a:ln w="12700">
            <a:miter lim="400000"/>
          </a:ln>
        </p:spPr>
        <p:txBody>
          <a:bodyPr lIns="0" tIns="0" rIns="0" bIns="0" anchor="ctr"/>
          <a:lstStyle/>
          <a:p>
            <a:pPr lvl="0" algn="ctr">
              <a:defRPr sz="1800">
                <a:solidFill>
                  <a:srgbClr val="FFFFFF"/>
                </a:solidFill>
                <a:latin typeface="Arial"/>
                <a:ea typeface="Arial"/>
                <a:cs typeface="Arial"/>
                <a:sym typeface="Arial"/>
              </a:defRPr>
            </a:pPr>
            <a:endParaRPr dirty="0"/>
          </a:p>
        </p:txBody>
      </p:sp>
      <p:sp>
        <p:nvSpPr>
          <p:cNvPr id="71" name="Shape 71"/>
          <p:cNvSpPr/>
          <p:nvPr/>
        </p:nvSpPr>
        <p:spPr>
          <a:xfrm>
            <a:off x="-2" y="169901"/>
            <a:ext cx="9144004" cy="1107996"/>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lgn="ctr">
              <a:defRPr sz="4000" b="1">
                <a:solidFill>
                  <a:srgbClr val="535353"/>
                </a:solidFill>
                <a:latin typeface="Calibri"/>
                <a:ea typeface="Calibri"/>
                <a:cs typeface="Calibri"/>
                <a:sym typeface="Calibri"/>
              </a:defRPr>
            </a:lvl1pPr>
          </a:lstStyle>
          <a:p>
            <a:pPr marL="0" marR="0" lvl="0" indent="0" defTabSz="914400" eaLnBrk="1" fontAlgn="auto" latinLnBrk="0" hangingPunct="1">
              <a:lnSpc>
                <a:spcPct val="100000"/>
              </a:lnSpc>
              <a:spcBef>
                <a:spcPts val="0"/>
              </a:spcBef>
              <a:spcAft>
                <a:spcPts val="0"/>
              </a:spcAft>
              <a:buClrTx/>
              <a:buSzTx/>
              <a:buFontTx/>
              <a:buNone/>
              <a:tabLst/>
              <a:defRPr sz="1800" b="0">
                <a:solidFill>
                  <a:srgbClr val="000000"/>
                </a:solidFill>
              </a:defRPr>
            </a:pPr>
            <a:r>
              <a:rPr lang="en-US" sz="3600" b="0" dirty="0">
                <a:solidFill>
                  <a:srgbClr val="000000"/>
                </a:solidFill>
                <a:latin typeface="Arial"/>
                <a:cs typeface="Arial"/>
                <a:sym typeface="Avenir Roman"/>
              </a:rPr>
              <a:t>Increasing LGBTQ Health Coverage and Awareness</a:t>
            </a:r>
            <a:endParaRPr lang="en-US" sz="1800" b="0" dirty="0">
              <a:latin typeface="Arial"/>
              <a:cs typeface="Arial"/>
              <a:sym typeface="Avenir Roman"/>
            </a:endParaRPr>
          </a:p>
        </p:txBody>
      </p:sp>
      <p:sp>
        <p:nvSpPr>
          <p:cNvPr id="72" name="Shape 72"/>
          <p:cNvSpPr/>
          <p:nvPr/>
        </p:nvSpPr>
        <p:spPr>
          <a:xfrm>
            <a:off x="609600" y="1523999"/>
            <a:ext cx="8001000" cy="4524311"/>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lvl="0">
              <a:defRPr sz="1800"/>
            </a:pPr>
            <a:r>
              <a:rPr lang="en-US" sz="2400" dirty="0">
                <a:latin typeface="Arial"/>
                <a:cs typeface="Arial"/>
              </a:rPr>
              <a:t>There have been advancements in healthcare coverage for LGBTQ people, but training for medical providers has not kept up.</a:t>
            </a:r>
          </a:p>
          <a:p>
            <a:pPr lvl="0">
              <a:defRPr sz="1800"/>
            </a:pPr>
            <a:endParaRPr lang="en-US" sz="2400" dirty="0">
              <a:latin typeface="Arial"/>
              <a:cs typeface="Arial"/>
            </a:endParaRPr>
          </a:p>
          <a:p>
            <a:pPr marL="457200" lvl="0" indent="-457200">
              <a:buFont typeface="Arial" panose="020B0604020202020204" pitchFamily="34" charset="0"/>
              <a:buChar char="•"/>
              <a:defRPr sz="1800"/>
            </a:pPr>
            <a:r>
              <a:rPr lang="en-US" sz="2400" dirty="0">
                <a:latin typeface="Arial"/>
                <a:cs typeface="Arial"/>
              </a:rPr>
              <a:t>DC is one of 16 jurisdictions that requires insurance coverage for transition-related care</a:t>
            </a:r>
          </a:p>
          <a:p>
            <a:pPr marL="457200" lvl="0" indent="-457200">
              <a:buFont typeface="Arial" panose="020B0604020202020204" pitchFamily="34" charset="0"/>
              <a:buChar char="•"/>
              <a:defRPr sz="1800"/>
            </a:pPr>
            <a:r>
              <a:rPr lang="en-US" sz="2400" dirty="0">
                <a:latin typeface="Arial"/>
                <a:cs typeface="Arial"/>
              </a:rPr>
              <a:t>Non-discrimination law in DC applies to medical providers and covers LGBTQ people</a:t>
            </a:r>
          </a:p>
          <a:p>
            <a:pPr marL="457200" lvl="0" indent="-457200">
              <a:buFont typeface="Arial" panose="020B0604020202020204" pitchFamily="34" charset="0"/>
              <a:buChar char="•"/>
              <a:defRPr sz="1800"/>
            </a:pPr>
            <a:r>
              <a:rPr lang="en-US" sz="2400" dirty="0">
                <a:latin typeface="Arial"/>
                <a:cs typeface="Arial"/>
              </a:rPr>
              <a:t>More states’ Medicaid provides trans-inclusive coverage</a:t>
            </a:r>
          </a:p>
          <a:p>
            <a:pPr marL="457200" lvl="0" indent="-457200">
              <a:buFont typeface="Arial" panose="020B0604020202020204" pitchFamily="34" charset="0"/>
              <a:buChar char="•"/>
              <a:defRPr sz="1800"/>
            </a:pPr>
            <a:r>
              <a:rPr lang="en-US" sz="2400" dirty="0">
                <a:latin typeface="Arial"/>
                <a:cs typeface="Arial"/>
              </a:rPr>
              <a:t>More states are providing employees with trans-inclusive coverage</a:t>
            </a:r>
          </a:p>
        </p:txBody>
      </p:sp>
    </p:spTree>
    <p:extLst>
      <p:ext uri="{BB962C8B-B14F-4D97-AF65-F5344CB8AC3E}">
        <p14:creationId xmlns:p14="http://schemas.microsoft.com/office/powerpoint/2010/main" val="920001607"/>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Shape 69"/>
          <p:cNvSpPr/>
          <p:nvPr/>
        </p:nvSpPr>
        <p:spPr>
          <a:xfrm>
            <a:off x="-2" y="0"/>
            <a:ext cx="9144004" cy="1447800"/>
          </a:xfrm>
          <a:prstGeom prst="rect">
            <a:avLst/>
          </a:prstGeom>
          <a:gradFill>
            <a:gsLst>
              <a:gs pos="0">
                <a:srgbClr val="D3FBFF"/>
              </a:gs>
              <a:gs pos="35000">
                <a:srgbClr val="DFFCFF"/>
              </a:gs>
              <a:gs pos="100000">
                <a:srgbClr val="F2FEFF"/>
              </a:gs>
            </a:gsLst>
            <a:lin ang="16200000"/>
          </a:gradFill>
          <a:ln w="12700">
            <a:miter lim="400000"/>
          </a:ln>
        </p:spPr>
        <p:txBody>
          <a:bodyPr lIns="0" tIns="0" rIns="0" bIns="0" anchor="ctr"/>
          <a:lstStyle/>
          <a:p>
            <a:pPr lvl="0" algn="ctr">
              <a:defRPr sz="1800">
                <a:solidFill>
                  <a:srgbClr val="FFFFFF"/>
                </a:solidFill>
                <a:latin typeface="Arial"/>
                <a:ea typeface="Arial"/>
                <a:cs typeface="Arial"/>
                <a:sym typeface="Arial"/>
              </a:defRPr>
            </a:pPr>
            <a:endParaRPr dirty="0"/>
          </a:p>
        </p:txBody>
      </p:sp>
      <p:sp>
        <p:nvSpPr>
          <p:cNvPr id="71" name="Shape 71"/>
          <p:cNvSpPr/>
          <p:nvPr/>
        </p:nvSpPr>
        <p:spPr>
          <a:xfrm>
            <a:off x="-2" y="446900"/>
            <a:ext cx="9144004" cy="55399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lgn="ctr">
              <a:defRPr sz="4000" b="1">
                <a:solidFill>
                  <a:srgbClr val="535353"/>
                </a:solidFill>
                <a:latin typeface="Calibri"/>
                <a:ea typeface="Calibri"/>
                <a:cs typeface="Calibri"/>
                <a:sym typeface="Calibri"/>
              </a:defRPr>
            </a:lvl1pPr>
          </a:lstStyle>
          <a:p>
            <a:pPr marL="0" marR="0" lvl="0" indent="0" defTabSz="914400" eaLnBrk="1" fontAlgn="auto" latinLnBrk="0" hangingPunct="1">
              <a:lnSpc>
                <a:spcPct val="100000"/>
              </a:lnSpc>
              <a:spcBef>
                <a:spcPts val="0"/>
              </a:spcBef>
              <a:spcAft>
                <a:spcPts val="0"/>
              </a:spcAft>
              <a:buClrTx/>
              <a:buSzTx/>
              <a:buFontTx/>
              <a:buNone/>
              <a:tabLst/>
              <a:defRPr sz="1800" b="0">
                <a:solidFill>
                  <a:srgbClr val="000000"/>
                </a:solidFill>
              </a:defRPr>
            </a:pPr>
            <a:r>
              <a:rPr lang="en-US" sz="3600" b="0" dirty="0">
                <a:solidFill>
                  <a:srgbClr val="000000"/>
                </a:solidFill>
                <a:latin typeface="Arial"/>
                <a:cs typeface="Arial"/>
                <a:sym typeface="Avenir Roman"/>
              </a:rPr>
              <a:t>Lack of Access to Providers</a:t>
            </a:r>
            <a:endParaRPr lang="en-US" sz="1800" b="0" dirty="0">
              <a:latin typeface="Arial"/>
              <a:cs typeface="Arial"/>
              <a:sym typeface="Avenir Roman"/>
            </a:endParaRPr>
          </a:p>
        </p:txBody>
      </p:sp>
      <p:sp>
        <p:nvSpPr>
          <p:cNvPr id="72" name="Shape 72"/>
          <p:cNvSpPr/>
          <p:nvPr/>
        </p:nvSpPr>
        <p:spPr>
          <a:xfrm>
            <a:off x="609600" y="1523999"/>
            <a:ext cx="8001000" cy="4401201"/>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lvl="0">
              <a:defRPr sz="1800"/>
            </a:pPr>
            <a:r>
              <a:rPr lang="en-US" sz="2800" dirty="0">
                <a:latin typeface="Arial"/>
                <a:cs typeface="Arial"/>
              </a:rPr>
              <a:t>Although trans health coverage is increasing, there is a lack of providers and systems.</a:t>
            </a:r>
          </a:p>
          <a:p>
            <a:pPr lvl="0">
              <a:defRPr sz="1800"/>
            </a:pPr>
            <a:endParaRPr lang="en-US" sz="2800" dirty="0">
              <a:latin typeface="Arial"/>
              <a:cs typeface="Arial"/>
            </a:endParaRPr>
          </a:p>
          <a:p>
            <a:pPr marL="457200" lvl="0" indent="-457200">
              <a:buFont typeface="Arial" panose="020B0604020202020204" pitchFamily="34" charset="0"/>
              <a:buChar char="•"/>
              <a:defRPr sz="1800"/>
            </a:pPr>
            <a:r>
              <a:rPr lang="en-US" sz="2800" dirty="0">
                <a:latin typeface="Arial"/>
                <a:cs typeface="Arial"/>
              </a:rPr>
              <a:t>Very few providers of transition-related surgery, and many do not take insurance</a:t>
            </a:r>
          </a:p>
          <a:p>
            <a:pPr marL="457200" lvl="0" indent="-457200">
              <a:buFont typeface="Arial" panose="020B0604020202020204" pitchFamily="34" charset="0"/>
              <a:buChar char="•"/>
              <a:defRPr sz="1800"/>
            </a:pPr>
            <a:r>
              <a:rPr lang="en-US" sz="2800" dirty="0">
                <a:latin typeface="Arial"/>
                <a:cs typeface="Arial"/>
              </a:rPr>
              <a:t>No accreditation of training for trans-related medical services, nor is there certification of expertise in trans medicine </a:t>
            </a:r>
          </a:p>
          <a:p>
            <a:pPr marL="457200" lvl="0" indent="-457200">
              <a:buFont typeface="Arial" panose="020B0604020202020204" pitchFamily="34" charset="0"/>
              <a:buChar char="•"/>
              <a:defRPr sz="1800"/>
            </a:pPr>
            <a:r>
              <a:rPr lang="en-US" sz="2800" dirty="0">
                <a:latin typeface="Arial"/>
                <a:cs typeface="Arial"/>
              </a:rPr>
              <a:t>SOC for trans healthcare is non-binding </a:t>
            </a:r>
          </a:p>
          <a:p>
            <a:pPr marL="457200" lvl="0" indent="-457200">
              <a:buFont typeface="Arial" panose="020B0604020202020204" pitchFamily="34" charset="0"/>
              <a:buChar char="•"/>
              <a:defRPr sz="1800"/>
            </a:pPr>
            <a:r>
              <a:rPr lang="en-US" sz="2800" dirty="0">
                <a:latin typeface="Arial"/>
                <a:cs typeface="Arial"/>
              </a:rPr>
              <a:t>Obstacles to payment for trans-related services</a:t>
            </a:r>
          </a:p>
        </p:txBody>
      </p:sp>
    </p:spTree>
    <p:extLst>
      <p:ext uri="{BB962C8B-B14F-4D97-AF65-F5344CB8AC3E}">
        <p14:creationId xmlns:p14="http://schemas.microsoft.com/office/powerpoint/2010/main" val="2963424806"/>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50"/>
          <p:cNvGrpSpPr/>
          <p:nvPr/>
        </p:nvGrpSpPr>
        <p:grpSpPr>
          <a:xfrm>
            <a:off x="-3" y="0"/>
            <a:ext cx="9144005" cy="6858006"/>
            <a:chOff x="-1" y="0"/>
            <a:chExt cx="9144003" cy="6858002"/>
          </a:xfrm>
        </p:grpSpPr>
        <p:sp>
          <p:nvSpPr>
            <p:cNvPr id="48" name="Shape 48"/>
            <p:cNvSpPr/>
            <p:nvPr/>
          </p:nvSpPr>
          <p:spPr>
            <a:xfrm>
              <a:off x="-1" y="0"/>
              <a:ext cx="9144003" cy="6858002"/>
            </a:xfrm>
            <a:prstGeom prst="rect">
              <a:avLst/>
            </a:prstGeom>
            <a:gradFill flip="none" rotWithShape="1">
              <a:gsLst>
                <a:gs pos="0">
                  <a:srgbClr val="D3FBFF"/>
                </a:gs>
                <a:gs pos="35000">
                  <a:srgbClr val="DFFCFF"/>
                </a:gs>
                <a:gs pos="100000">
                  <a:srgbClr val="F2FEFF"/>
                </a:gs>
              </a:gsLst>
              <a:lin ang="16200000" scaled="0"/>
            </a:gradFill>
            <a:ln w="12700" cap="flat">
              <a:noFill/>
              <a:miter lim="400000"/>
            </a:ln>
            <a:effectLst/>
          </p:spPr>
          <p:txBody>
            <a:bodyPr wrap="square" lIns="0" tIns="0" rIns="0" bIns="0" numCol="1" anchor="ctr">
              <a:noAutofit/>
            </a:bodyPr>
            <a:lstStyle/>
            <a:p>
              <a:pPr lvl="0" algn="ctr">
                <a:defRPr sz="1800">
                  <a:latin typeface="Calibri"/>
                  <a:ea typeface="Calibri"/>
                  <a:cs typeface="Calibri"/>
                  <a:sym typeface="Calibri"/>
                </a:defRPr>
              </a:pPr>
              <a:endParaRPr dirty="0"/>
            </a:p>
          </p:txBody>
        </p:sp>
        <p:sp>
          <p:nvSpPr>
            <p:cNvPr id="49" name="Shape 49"/>
            <p:cNvSpPr/>
            <p:nvPr/>
          </p:nvSpPr>
          <p:spPr>
            <a:xfrm>
              <a:off x="-1" y="2598003"/>
              <a:ext cx="9144003" cy="166199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defRPr sz="6000">
                  <a:solidFill>
                    <a:srgbClr val="535353"/>
                  </a:solidFill>
                  <a:latin typeface="Calibri"/>
                  <a:ea typeface="Calibri"/>
                  <a:cs typeface="Calibri"/>
                  <a:sym typeface="Calibri"/>
                </a:defRPr>
              </a:lvl1pPr>
            </a:lstStyle>
            <a:p>
              <a:pPr lvl="0">
                <a:defRPr sz="1800">
                  <a:solidFill>
                    <a:srgbClr val="000000"/>
                  </a:solidFill>
                </a:defRPr>
              </a:pPr>
              <a:r>
                <a:rPr lang="en-US" sz="5400" dirty="0">
                  <a:solidFill>
                    <a:schemeClr val="tx1"/>
                  </a:solidFill>
                  <a:latin typeface="Arial"/>
                  <a:cs typeface="Arial"/>
                </a:rPr>
                <a:t>What Will the New </a:t>
              </a:r>
            </a:p>
            <a:p>
              <a:pPr lvl="0">
                <a:defRPr sz="1800">
                  <a:solidFill>
                    <a:srgbClr val="000000"/>
                  </a:solidFill>
                </a:defRPr>
              </a:pPr>
              <a:r>
                <a:rPr lang="en-US" sz="5400" dirty="0">
                  <a:solidFill>
                    <a:schemeClr val="tx1"/>
                  </a:solidFill>
                  <a:latin typeface="Arial"/>
                  <a:cs typeface="Arial"/>
                </a:rPr>
                <a:t>DC Law Do?</a:t>
              </a:r>
              <a:endParaRPr sz="5400" dirty="0">
                <a:solidFill>
                  <a:schemeClr val="tx1"/>
                </a:solidFill>
                <a:latin typeface="Arial"/>
                <a:cs typeface="Arial"/>
              </a:endParaRPr>
            </a:p>
          </p:txBody>
        </p:sp>
      </p:grpSp>
    </p:spTree>
    <p:extLst>
      <p:ext uri="{BB962C8B-B14F-4D97-AF65-F5344CB8AC3E}">
        <p14:creationId xmlns:p14="http://schemas.microsoft.com/office/powerpoint/2010/main" val="3532796563"/>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Arial"/>
                <a:cs typeface="Arial"/>
              </a:rPr>
              <a:t>Program Agenda/Overview</a:t>
            </a:r>
          </a:p>
        </p:txBody>
      </p:sp>
      <p:sp>
        <p:nvSpPr>
          <p:cNvPr id="5" name="Content Placeholder 4"/>
          <p:cNvSpPr>
            <a:spLocks noGrp="1"/>
          </p:cNvSpPr>
          <p:nvPr>
            <p:ph idx="1"/>
          </p:nvPr>
        </p:nvSpPr>
        <p:spPr/>
        <p:txBody>
          <a:bodyPr>
            <a:normAutofit/>
          </a:bodyPr>
          <a:lstStyle/>
          <a:p>
            <a:r>
              <a:rPr lang="en-US" dirty="0">
                <a:latin typeface="Arial" panose="020B0604020202020204" pitchFamily="34" charset="0"/>
                <a:cs typeface="Arial" panose="020B0604020202020204" pitchFamily="34" charset="0"/>
              </a:rPr>
              <a:t>Introduction of Faculty </a:t>
            </a:r>
          </a:p>
          <a:p>
            <a:r>
              <a:rPr lang="en-US" dirty="0">
                <a:latin typeface="Arial" panose="020B0604020202020204" pitchFamily="34" charset="0"/>
                <a:cs typeface="Arial" panose="020B0604020202020204" pitchFamily="34" charset="0"/>
              </a:rPr>
              <a:t>Presentations</a:t>
            </a:r>
          </a:p>
          <a:p>
            <a:r>
              <a:rPr lang="en-US" dirty="0">
                <a:latin typeface="Arial" panose="020B0604020202020204" pitchFamily="34" charset="0"/>
                <a:cs typeface="Arial" panose="020B0604020202020204" pitchFamily="34" charset="0"/>
              </a:rPr>
              <a:t>Q&amp;A</a:t>
            </a:r>
          </a:p>
        </p:txBody>
      </p:sp>
    </p:spTree>
    <p:extLst>
      <p:ext uri="{BB962C8B-B14F-4D97-AF65-F5344CB8AC3E}">
        <p14:creationId xmlns:p14="http://schemas.microsoft.com/office/powerpoint/2010/main" val="42879566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Shape 64"/>
          <p:cNvSpPr/>
          <p:nvPr/>
        </p:nvSpPr>
        <p:spPr>
          <a:xfrm>
            <a:off x="-2" y="0"/>
            <a:ext cx="9144004" cy="1447800"/>
          </a:xfrm>
          <a:prstGeom prst="rect">
            <a:avLst/>
          </a:prstGeom>
          <a:gradFill>
            <a:gsLst>
              <a:gs pos="0">
                <a:srgbClr val="D3FBFF"/>
              </a:gs>
              <a:gs pos="35000">
                <a:srgbClr val="DFFCFF"/>
              </a:gs>
              <a:gs pos="100000">
                <a:srgbClr val="F2FEFF"/>
              </a:gs>
            </a:gsLst>
            <a:lin ang="16200000"/>
          </a:gradFill>
          <a:ln w="12700">
            <a:miter lim="400000"/>
          </a:ln>
        </p:spPr>
        <p:txBody>
          <a:bodyPr lIns="0" tIns="0" rIns="0" bIns="0" anchor="ctr"/>
          <a:lstStyle/>
          <a:p>
            <a:pPr lvl="0" algn="ctr">
              <a:defRPr sz="1800">
                <a:solidFill>
                  <a:srgbClr val="FFFFFF"/>
                </a:solidFill>
                <a:latin typeface="Arial"/>
                <a:ea typeface="Arial"/>
                <a:cs typeface="Arial"/>
                <a:sym typeface="Arial"/>
              </a:defRPr>
            </a:pPr>
            <a:endParaRPr dirty="0"/>
          </a:p>
        </p:txBody>
      </p:sp>
      <p:sp>
        <p:nvSpPr>
          <p:cNvPr id="66" name="Shape 66"/>
          <p:cNvSpPr/>
          <p:nvPr/>
        </p:nvSpPr>
        <p:spPr>
          <a:xfrm>
            <a:off x="-2" y="293014"/>
            <a:ext cx="9144004" cy="861774"/>
          </a:xfrm>
          <a:prstGeom prst="rect">
            <a:avLst/>
          </a:prstGeom>
          <a:gradFill>
            <a:gsLst>
              <a:gs pos="0">
                <a:srgbClr val="D3FBFF"/>
              </a:gs>
              <a:gs pos="35000">
                <a:srgbClr val="DFFCFF"/>
              </a:gs>
              <a:gs pos="100000">
                <a:srgbClr val="F2FEFF"/>
              </a:gs>
            </a:gsLst>
            <a:lin ang="16200000"/>
          </a:gradFill>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lgn="ctr">
              <a:defRPr sz="4000" b="1">
                <a:solidFill>
                  <a:srgbClr val="535353"/>
                </a:solidFill>
                <a:latin typeface="Calibri"/>
                <a:ea typeface="Calibri"/>
                <a:cs typeface="Calibri"/>
                <a:sym typeface="Calibri"/>
              </a:defRPr>
            </a:lvl1pPr>
          </a:lstStyle>
          <a:p>
            <a:pPr lvl="0">
              <a:defRPr sz="1800" b="0">
                <a:solidFill>
                  <a:srgbClr val="000000"/>
                </a:solidFill>
              </a:defRPr>
            </a:pPr>
            <a:r>
              <a:rPr lang="en-US" sz="2800" dirty="0">
                <a:latin typeface="Arial"/>
                <a:cs typeface="Arial"/>
              </a:rPr>
              <a:t>DC LGBTQ Cultural Competency Continuing Education Amendment Act</a:t>
            </a:r>
            <a:endParaRPr sz="2800" dirty="0">
              <a:solidFill>
                <a:srgbClr val="535353"/>
              </a:solidFill>
              <a:latin typeface="Arial"/>
              <a:cs typeface="Arial"/>
            </a:endParaRPr>
          </a:p>
        </p:txBody>
      </p:sp>
      <p:sp>
        <p:nvSpPr>
          <p:cNvPr id="67" name="Shape 67"/>
          <p:cNvSpPr/>
          <p:nvPr/>
        </p:nvSpPr>
        <p:spPr>
          <a:xfrm>
            <a:off x="609600" y="1523999"/>
            <a:ext cx="8001000" cy="432425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lvl="0">
              <a:defRPr sz="1800"/>
            </a:pPr>
            <a:r>
              <a:rPr lang="en-US" sz="2500" dirty="0">
                <a:latin typeface="Arial"/>
                <a:cs typeface="Arial"/>
              </a:rPr>
              <a:t>Amend any </a:t>
            </a:r>
            <a:r>
              <a:rPr lang="en-US" sz="2500" b="1" i="1" dirty="0">
                <a:latin typeface="Arial"/>
                <a:cs typeface="Arial"/>
              </a:rPr>
              <a:t>existing</a:t>
            </a:r>
            <a:r>
              <a:rPr lang="en-US" sz="2500" dirty="0">
                <a:latin typeface="Arial"/>
                <a:cs typeface="Arial"/>
              </a:rPr>
              <a:t> continuing education requirements for licensed clinical healthcare providers in the District to include two credits of instruction on cultural competency or specialized clinical training focusing on LGBTQ patients.</a:t>
            </a:r>
          </a:p>
          <a:p>
            <a:pPr marL="457200" lvl="0" indent="-457200">
              <a:buFont typeface="Arial" panose="020B0604020202020204" pitchFamily="34" charset="0"/>
              <a:buChar char="•"/>
              <a:defRPr sz="1800"/>
            </a:pPr>
            <a:r>
              <a:rPr lang="en-US" sz="2500" dirty="0">
                <a:latin typeface="Arial"/>
                <a:cs typeface="Arial"/>
              </a:rPr>
              <a:t>Operates based on licensing cycle of profession</a:t>
            </a:r>
          </a:p>
          <a:p>
            <a:pPr marL="457200" lvl="0" indent="-457200">
              <a:buFont typeface="Arial" panose="020B0604020202020204" pitchFamily="34" charset="0"/>
              <a:buChar char="•"/>
              <a:defRPr sz="1800"/>
            </a:pPr>
            <a:r>
              <a:rPr lang="en-US" sz="2500" dirty="0">
                <a:latin typeface="Arial"/>
                <a:cs typeface="Arial"/>
              </a:rPr>
              <a:t>Does not require any </a:t>
            </a:r>
            <a:r>
              <a:rPr lang="en-US" sz="2500" b="1" i="1" dirty="0">
                <a:latin typeface="Arial"/>
                <a:cs typeface="Arial"/>
              </a:rPr>
              <a:t>additional </a:t>
            </a:r>
            <a:r>
              <a:rPr lang="en-US" sz="2500" dirty="0">
                <a:latin typeface="Arial"/>
                <a:cs typeface="Arial"/>
              </a:rPr>
              <a:t>continuing education credits</a:t>
            </a:r>
          </a:p>
          <a:p>
            <a:pPr marL="457200" lvl="0" indent="-457200">
              <a:buFont typeface="Arial" panose="020B0604020202020204" pitchFamily="34" charset="0"/>
              <a:buChar char="•"/>
              <a:defRPr sz="1800"/>
            </a:pPr>
            <a:r>
              <a:rPr lang="en-US" sz="2500" dirty="0">
                <a:latin typeface="Arial"/>
                <a:cs typeface="Arial"/>
              </a:rPr>
              <a:t>Licensing boards define appropriate instruction</a:t>
            </a:r>
          </a:p>
          <a:p>
            <a:pPr marL="457200" lvl="0" indent="-457200">
              <a:buFont typeface="Arial" panose="020B0604020202020204" pitchFamily="34" charset="0"/>
              <a:buChar char="•"/>
              <a:defRPr sz="1800"/>
            </a:pPr>
            <a:r>
              <a:rPr lang="en-US" sz="2500" dirty="0">
                <a:latin typeface="Arial"/>
                <a:cs typeface="Arial"/>
              </a:rPr>
              <a:t>Non-clinical are practitioners and professions are exempt</a:t>
            </a:r>
          </a:p>
        </p:txBody>
      </p:sp>
    </p:spTree>
    <p:extLst>
      <p:ext uri="{BB962C8B-B14F-4D97-AF65-F5344CB8AC3E}">
        <p14:creationId xmlns:p14="http://schemas.microsoft.com/office/powerpoint/2010/main" val="579516304"/>
      </p:ext>
    </p:extLst>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Shape 54"/>
          <p:cNvSpPr/>
          <p:nvPr/>
        </p:nvSpPr>
        <p:spPr>
          <a:xfrm>
            <a:off x="-2" y="0"/>
            <a:ext cx="9144004" cy="1447800"/>
          </a:xfrm>
          <a:prstGeom prst="rect">
            <a:avLst/>
          </a:prstGeom>
          <a:gradFill>
            <a:gsLst>
              <a:gs pos="0">
                <a:srgbClr val="D3FBFF"/>
              </a:gs>
              <a:gs pos="35000">
                <a:srgbClr val="DFFCFF"/>
              </a:gs>
              <a:gs pos="100000">
                <a:srgbClr val="F2FEFF"/>
              </a:gs>
            </a:gsLst>
            <a:lin ang="16200000"/>
          </a:gradFill>
          <a:ln w="12700">
            <a:miter lim="400000"/>
          </a:ln>
        </p:spPr>
        <p:txBody>
          <a:bodyPr lIns="0" tIns="0" rIns="0" bIns="0" anchor="ctr"/>
          <a:lstStyle/>
          <a:p>
            <a:pPr lvl="0" algn="ctr">
              <a:defRPr sz="1800">
                <a:solidFill>
                  <a:srgbClr val="FFFFFF"/>
                </a:solidFill>
                <a:latin typeface="Arial"/>
                <a:ea typeface="Arial"/>
                <a:cs typeface="Arial"/>
                <a:sym typeface="Arial"/>
              </a:defRPr>
            </a:pPr>
            <a:endParaRPr dirty="0"/>
          </a:p>
        </p:txBody>
      </p:sp>
      <p:sp>
        <p:nvSpPr>
          <p:cNvPr id="56" name="Shape 56"/>
          <p:cNvSpPr/>
          <p:nvPr/>
        </p:nvSpPr>
        <p:spPr>
          <a:xfrm>
            <a:off x="-2" y="416124"/>
            <a:ext cx="9144004" cy="615553"/>
          </a:xfrm>
          <a:prstGeom prst="rect">
            <a:avLst/>
          </a:prstGeom>
          <a:gradFill>
            <a:gsLst>
              <a:gs pos="0">
                <a:srgbClr val="D3FBFF"/>
              </a:gs>
              <a:gs pos="35000">
                <a:srgbClr val="DFFCFF"/>
              </a:gs>
              <a:gs pos="100000">
                <a:srgbClr val="F2FEFF"/>
              </a:gs>
            </a:gsLst>
            <a:lin ang="16200000"/>
          </a:gradFill>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lgn="ctr">
              <a:defRPr sz="4000" b="1">
                <a:solidFill>
                  <a:srgbClr val="535353"/>
                </a:solidFill>
                <a:latin typeface="Calibri"/>
                <a:ea typeface="Calibri"/>
                <a:cs typeface="Calibri"/>
                <a:sym typeface="Calibri"/>
              </a:defRPr>
            </a:lvl1pPr>
          </a:lstStyle>
          <a:p>
            <a:pPr lvl="0">
              <a:defRPr sz="1800" b="0">
                <a:solidFill>
                  <a:srgbClr val="000000"/>
                </a:solidFill>
              </a:defRPr>
            </a:pPr>
            <a:r>
              <a:rPr lang="en-US" sz="4000" b="0" dirty="0">
                <a:solidFill>
                  <a:schemeClr val="tx1"/>
                </a:solidFill>
              </a:rPr>
              <a:t>Examples of Training from DC Law</a:t>
            </a:r>
            <a:endParaRPr sz="4000" b="0" dirty="0">
              <a:solidFill>
                <a:schemeClr val="tx1"/>
              </a:solidFill>
            </a:endParaRPr>
          </a:p>
        </p:txBody>
      </p:sp>
      <p:sp>
        <p:nvSpPr>
          <p:cNvPr id="3" name="TextBox 2"/>
          <p:cNvSpPr txBox="1"/>
          <p:nvPr/>
        </p:nvSpPr>
        <p:spPr>
          <a:xfrm>
            <a:off x="685800" y="1633093"/>
            <a:ext cx="7848600" cy="513986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2000" b="0" i="0" u="none" strike="noStrike" cap="none" spc="0" normalizeH="0" baseline="0" dirty="0">
                <a:ln>
                  <a:noFill/>
                </a:ln>
                <a:solidFill>
                  <a:schemeClr val="tx1"/>
                </a:solidFill>
                <a:effectLst/>
                <a:uFillTx/>
                <a:latin typeface="Calibri" panose="020F0502020204030204" pitchFamily="34" charset="0"/>
                <a:sym typeface="Avenir Roman"/>
              </a:rPr>
              <a:t>Required</a:t>
            </a:r>
            <a:r>
              <a:rPr kumimoji="0" lang="en-US" sz="2000" b="0" i="0" u="none" strike="noStrike" cap="none" spc="0" normalizeH="0" dirty="0">
                <a:ln>
                  <a:noFill/>
                </a:ln>
                <a:solidFill>
                  <a:schemeClr val="tx1"/>
                </a:solidFill>
                <a:effectLst/>
                <a:uFillTx/>
                <a:latin typeface="Calibri" panose="020F0502020204030204" pitchFamily="34" charset="0"/>
                <a:sym typeface="Avenir Roman"/>
              </a:rPr>
              <a:t> training may include:</a:t>
            </a:r>
          </a:p>
          <a:p>
            <a:pPr marL="0" marR="0" indent="0" algn="l" defTabSz="914400" rtl="0" fontAlgn="auto" latinLnBrk="1" hangingPunct="0">
              <a:lnSpc>
                <a:spcPct val="100000"/>
              </a:lnSpc>
              <a:spcBef>
                <a:spcPts val="0"/>
              </a:spcBef>
              <a:spcAft>
                <a:spcPts val="0"/>
              </a:spcAft>
              <a:buClrTx/>
              <a:buSzTx/>
              <a:buFontTx/>
              <a:buNone/>
              <a:tabLst/>
            </a:pPr>
            <a:endParaRPr lang="en-US" sz="800" baseline="0" dirty="0">
              <a:solidFill>
                <a:schemeClr val="tx1"/>
              </a:solidFill>
              <a:latin typeface="Calibri" panose="020F0502020204030204" pitchFamily="34" charset="0"/>
            </a:endParaRPr>
          </a:p>
          <a:p>
            <a:pPr marL="342900" marR="0" indent="-342900" algn="l" defTabSz="914400" rtl="0" fontAlgn="auto" latinLnBrk="1" hangingPunct="0">
              <a:lnSpc>
                <a:spcPct val="100000"/>
              </a:lnSpc>
              <a:spcBef>
                <a:spcPts val="0"/>
              </a:spcBef>
              <a:spcAft>
                <a:spcPts val="0"/>
              </a:spcAft>
              <a:buClrTx/>
              <a:buSzTx/>
              <a:buFont typeface="Arial" panose="020B0604020202020204" pitchFamily="34" charset="0"/>
              <a:buChar char="•"/>
              <a:tabLst/>
            </a:pPr>
            <a:r>
              <a:rPr lang="en-US" sz="2000" dirty="0">
                <a:solidFill>
                  <a:schemeClr val="tx1"/>
                </a:solidFill>
                <a:latin typeface="Calibri" panose="020F0502020204030204" pitchFamily="34" charset="0"/>
              </a:rPr>
              <a:t>Specialized clinical training relevant to LGBTQ patients</a:t>
            </a:r>
          </a:p>
          <a:p>
            <a:pPr marL="342900" marR="0" indent="-342900" algn="l" defTabSz="914400" rtl="0" fontAlgn="auto" latinLnBrk="1" hangingPunct="0">
              <a:lnSpc>
                <a:spcPct val="100000"/>
              </a:lnSpc>
              <a:spcBef>
                <a:spcPts val="0"/>
              </a:spcBef>
              <a:spcAft>
                <a:spcPts val="0"/>
              </a:spcAft>
              <a:buClrTx/>
              <a:buSzTx/>
              <a:buFont typeface="Arial" panose="020B0604020202020204" pitchFamily="34" charset="0"/>
              <a:buChar char="•"/>
              <a:tabLst/>
            </a:pPr>
            <a:r>
              <a:rPr lang="en-US" sz="2000" dirty="0">
                <a:solidFill>
                  <a:schemeClr val="tx1"/>
                </a:solidFill>
                <a:latin typeface="Calibri" panose="020F0502020204030204" pitchFamily="34" charset="0"/>
              </a:rPr>
              <a:t>Training re relevant data concerning health disparities and  risk factors for patients who identify as LGBTQ</a:t>
            </a:r>
          </a:p>
          <a:p>
            <a:pPr marL="342900" marR="0" indent="-342900" algn="l" defTabSz="914400" rtl="0" fontAlgn="auto" latinLnBrk="1" hangingPunct="0">
              <a:lnSpc>
                <a:spcPct val="100000"/>
              </a:lnSpc>
              <a:spcBef>
                <a:spcPts val="0"/>
              </a:spcBef>
              <a:spcAft>
                <a:spcPts val="0"/>
              </a:spcAft>
              <a:buClrTx/>
              <a:buSzTx/>
              <a:buFont typeface="Arial" panose="020B0604020202020204" pitchFamily="34" charset="0"/>
              <a:buChar char="•"/>
              <a:tabLst/>
            </a:pPr>
            <a:r>
              <a:rPr lang="en-US" sz="2000" dirty="0">
                <a:solidFill>
                  <a:schemeClr val="tx1"/>
                </a:solidFill>
                <a:latin typeface="Calibri" panose="020F0502020204030204" pitchFamily="34" charset="0"/>
              </a:rPr>
              <a:t>Training that outlines the legal obligations associated with  treating       patients who identify as LGBTQ</a:t>
            </a:r>
          </a:p>
          <a:p>
            <a:pPr marL="342900" marR="0" indent="-342900" algn="l" defTabSz="914400" rtl="0" fontAlgn="auto" latinLnBrk="1" hangingPunct="0">
              <a:lnSpc>
                <a:spcPct val="100000"/>
              </a:lnSpc>
              <a:spcBef>
                <a:spcPts val="0"/>
              </a:spcBef>
              <a:spcAft>
                <a:spcPts val="0"/>
              </a:spcAft>
              <a:buClrTx/>
              <a:buSzTx/>
              <a:buFont typeface="Arial" panose="020B0604020202020204" pitchFamily="34" charset="0"/>
              <a:buChar char="•"/>
              <a:tabLst/>
            </a:pPr>
            <a:r>
              <a:rPr lang="en-US" sz="2000" dirty="0">
                <a:solidFill>
                  <a:schemeClr val="tx1"/>
                </a:solidFill>
                <a:latin typeface="Calibri" panose="020F0502020204030204" pitchFamily="34" charset="0"/>
              </a:rPr>
              <a:t>Best practices for keeping confidential information re sexual                   orientation and gender identity</a:t>
            </a:r>
          </a:p>
          <a:p>
            <a:pPr marL="342900" marR="0" indent="-342900" algn="l" defTabSz="914400" rtl="0" fontAlgn="auto" latinLnBrk="1" hangingPunct="0">
              <a:lnSpc>
                <a:spcPct val="100000"/>
              </a:lnSpc>
              <a:spcBef>
                <a:spcPts val="0"/>
              </a:spcBef>
              <a:spcAft>
                <a:spcPts val="0"/>
              </a:spcAft>
              <a:buClrTx/>
              <a:buSzTx/>
              <a:buFont typeface="Arial" panose="020B0604020202020204" pitchFamily="34" charset="0"/>
              <a:buChar char="•"/>
              <a:tabLst/>
            </a:pPr>
            <a:r>
              <a:rPr lang="en-US" sz="2000" dirty="0">
                <a:solidFill>
                  <a:schemeClr val="tx1"/>
                </a:solidFill>
                <a:latin typeface="Calibri" panose="020F0502020204030204" pitchFamily="34" charset="0"/>
              </a:rPr>
              <a:t>Best practices for training support staff re LGBTQ patients </a:t>
            </a:r>
          </a:p>
          <a:p>
            <a:pPr marL="342900" marR="0" indent="-342900" algn="l" defTabSz="914400" rtl="0" fontAlgn="auto" latinLnBrk="1" hangingPunct="0">
              <a:lnSpc>
                <a:spcPct val="100000"/>
              </a:lnSpc>
              <a:spcBef>
                <a:spcPts val="0"/>
              </a:spcBef>
              <a:spcAft>
                <a:spcPts val="0"/>
              </a:spcAft>
              <a:buClrTx/>
              <a:buSzTx/>
              <a:buFont typeface="Arial" panose="020B0604020202020204" pitchFamily="34" charset="0"/>
              <a:buChar char="•"/>
              <a:tabLst/>
            </a:pPr>
            <a:r>
              <a:rPr lang="en-US" sz="2000" dirty="0">
                <a:solidFill>
                  <a:schemeClr val="tx1"/>
                </a:solidFill>
                <a:latin typeface="Calibri" panose="020F0502020204030204" pitchFamily="34" charset="0"/>
              </a:rPr>
              <a:t>Training that improves the understanding of the intersections between systems of oppression and discrimination </a:t>
            </a:r>
          </a:p>
          <a:p>
            <a:pPr marL="342900" marR="0" indent="-342900" algn="l" defTabSz="914400" rtl="0" fontAlgn="auto" latinLnBrk="1" hangingPunct="0">
              <a:lnSpc>
                <a:spcPct val="100000"/>
              </a:lnSpc>
              <a:spcBef>
                <a:spcPts val="0"/>
              </a:spcBef>
              <a:spcAft>
                <a:spcPts val="0"/>
              </a:spcAft>
              <a:buClrTx/>
              <a:buSzTx/>
              <a:buFont typeface="Arial" panose="020B0604020202020204" pitchFamily="34" charset="0"/>
              <a:buChar char="•"/>
              <a:tabLst/>
            </a:pPr>
            <a:r>
              <a:rPr lang="en-US" sz="2000" dirty="0">
                <a:solidFill>
                  <a:schemeClr val="tx1"/>
                </a:solidFill>
                <a:latin typeface="Calibri" panose="020F0502020204030204" pitchFamily="34" charset="0"/>
              </a:rPr>
              <a:t>Training that addresses underlying cultural biases to provide non-discriminatory care for patients who identify as LGBTQ</a:t>
            </a:r>
          </a:p>
          <a:p>
            <a:pPr marL="0" marR="0" indent="0" algn="l" defTabSz="9144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chemeClr val="tx1"/>
              </a:solidFill>
              <a:effectLst/>
              <a:uFillTx/>
              <a:latin typeface="Calibri" panose="020F0502020204030204" pitchFamily="34" charset="0"/>
              <a:sym typeface="Avenir Roman"/>
            </a:endParaRPr>
          </a:p>
          <a:p>
            <a:pPr marL="0" marR="0" indent="0" algn="l" defTabSz="9144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chemeClr val="tx1"/>
              </a:solidFill>
              <a:effectLst/>
              <a:uFillTx/>
              <a:latin typeface="Calibri" panose="020F0502020204030204" pitchFamily="34" charset="0"/>
              <a:sym typeface="Avenir Roman"/>
            </a:endParaRPr>
          </a:p>
        </p:txBody>
      </p:sp>
    </p:spTree>
    <p:extLst>
      <p:ext uri="{BB962C8B-B14F-4D97-AF65-F5344CB8AC3E}">
        <p14:creationId xmlns:p14="http://schemas.microsoft.com/office/powerpoint/2010/main" val="2836902672"/>
      </p:ext>
    </p:extLst>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Shape 54"/>
          <p:cNvSpPr/>
          <p:nvPr/>
        </p:nvSpPr>
        <p:spPr>
          <a:xfrm>
            <a:off x="-2" y="0"/>
            <a:ext cx="9144004" cy="1447800"/>
          </a:xfrm>
          <a:prstGeom prst="rect">
            <a:avLst/>
          </a:prstGeom>
          <a:gradFill>
            <a:gsLst>
              <a:gs pos="0">
                <a:srgbClr val="D3FBFF"/>
              </a:gs>
              <a:gs pos="35000">
                <a:srgbClr val="DFFCFF"/>
              </a:gs>
              <a:gs pos="100000">
                <a:srgbClr val="F2FEFF"/>
              </a:gs>
            </a:gsLst>
            <a:lin ang="16200000"/>
          </a:gradFill>
          <a:ln w="12700">
            <a:miter lim="400000"/>
          </a:ln>
        </p:spPr>
        <p:txBody>
          <a:bodyPr lIns="0" tIns="0" rIns="0" bIns="0" anchor="ctr"/>
          <a:lstStyle/>
          <a:p>
            <a:pPr lvl="0" algn="ctr">
              <a:defRPr sz="1800">
                <a:solidFill>
                  <a:srgbClr val="FFFFFF"/>
                </a:solidFill>
                <a:latin typeface="Arial"/>
                <a:ea typeface="Arial"/>
                <a:cs typeface="Arial"/>
                <a:sym typeface="Arial"/>
              </a:defRPr>
            </a:pPr>
            <a:endParaRPr dirty="0"/>
          </a:p>
        </p:txBody>
      </p:sp>
      <p:sp>
        <p:nvSpPr>
          <p:cNvPr id="56" name="Shape 56"/>
          <p:cNvSpPr/>
          <p:nvPr/>
        </p:nvSpPr>
        <p:spPr>
          <a:xfrm>
            <a:off x="-2" y="416124"/>
            <a:ext cx="9144004" cy="615553"/>
          </a:xfrm>
          <a:prstGeom prst="rect">
            <a:avLst/>
          </a:prstGeom>
          <a:gradFill>
            <a:gsLst>
              <a:gs pos="0">
                <a:srgbClr val="D3FBFF"/>
              </a:gs>
              <a:gs pos="35000">
                <a:srgbClr val="DFFCFF"/>
              </a:gs>
              <a:gs pos="100000">
                <a:srgbClr val="F2FEFF"/>
              </a:gs>
            </a:gsLst>
            <a:lin ang="16200000"/>
          </a:gradFill>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lgn="ctr">
              <a:defRPr sz="4000" b="1">
                <a:solidFill>
                  <a:srgbClr val="535353"/>
                </a:solidFill>
                <a:latin typeface="Calibri"/>
                <a:ea typeface="Calibri"/>
                <a:cs typeface="Calibri"/>
                <a:sym typeface="Calibri"/>
              </a:defRPr>
            </a:lvl1pPr>
          </a:lstStyle>
          <a:p>
            <a:pPr lvl="0">
              <a:defRPr sz="1800" b="0">
                <a:solidFill>
                  <a:srgbClr val="000000"/>
                </a:solidFill>
              </a:defRPr>
            </a:pPr>
            <a:r>
              <a:rPr lang="en-US" sz="4000" b="0" dirty="0">
                <a:solidFill>
                  <a:schemeClr val="tx1"/>
                </a:solidFill>
                <a:latin typeface="Arial"/>
                <a:cs typeface="Arial"/>
              </a:rPr>
              <a:t>What Comes Next?</a:t>
            </a:r>
            <a:endParaRPr sz="4000" b="0" dirty="0">
              <a:solidFill>
                <a:schemeClr val="tx1"/>
              </a:solidFill>
              <a:latin typeface="Arial"/>
              <a:cs typeface="Arial"/>
            </a:endParaRPr>
          </a:p>
        </p:txBody>
      </p:sp>
      <p:sp>
        <p:nvSpPr>
          <p:cNvPr id="3" name="TextBox 2"/>
          <p:cNvSpPr txBox="1"/>
          <p:nvPr/>
        </p:nvSpPr>
        <p:spPr>
          <a:xfrm>
            <a:off x="342900" y="1701314"/>
            <a:ext cx="8458200" cy="420114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342900" marR="0" indent="-342900" defTabSz="914400" rtl="0" fontAlgn="auto" latinLnBrk="1" hangingPunct="0">
              <a:lnSpc>
                <a:spcPct val="100000"/>
              </a:lnSpc>
              <a:spcBef>
                <a:spcPts val="0"/>
              </a:spcBef>
              <a:spcAft>
                <a:spcPts val="0"/>
              </a:spcAft>
              <a:buClrTx/>
              <a:buSzTx/>
              <a:buFont typeface="Arial" panose="020B0604020202020204" pitchFamily="34" charset="0"/>
              <a:buChar char="•"/>
              <a:tabLst/>
            </a:pPr>
            <a:r>
              <a:rPr lang="en-US" sz="2200" dirty="0">
                <a:solidFill>
                  <a:schemeClr val="tx1"/>
                </a:solidFill>
                <a:latin typeface="Arial"/>
                <a:cs typeface="Arial"/>
              </a:rPr>
              <a:t>LGBTQ defined as “patients who identify as lesbian, gay, bisexual, transgender, gender nonconforming, queer, or question their sexual orientation or gender identity and expression”</a:t>
            </a:r>
            <a:endParaRPr kumimoji="0" lang="en-US" sz="2200" b="0" i="0" u="none" strike="noStrike" cap="none" spc="0" normalizeH="0" dirty="0">
              <a:ln>
                <a:noFill/>
              </a:ln>
              <a:solidFill>
                <a:schemeClr val="tx1"/>
              </a:solidFill>
              <a:effectLst/>
              <a:uFillTx/>
              <a:latin typeface="Arial"/>
              <a:cs typeface="Arial"/>
              <a:sym typeface="Avenir Roman"/>
            </a:endParaRPr>
          </a:p>
          <a:p>
            <a:pPr marL="342900" marR="0" indent="-342900" defTabSz="914400" rtl="0" fontAlgn="auto" latinLnBrk="1" hangingPunct="0">
              <a:lnSpc>
                <a:spcPct val="100000"/>
              </a:lnSpc>
              <a:spcBef>
                <a:spcPts val="0"/>
              </a:spcBef>
              <a:spcAft>
                <a:spcPts val="0"/>
              </a:spcAft>
              <a:buClrTx/>
              <a:buSzTx/>
              <a:buFont typeface="Arial" panose="020B0604020202020204" pitchFamily="34" charset="0"/>
              <a:buChar char="•"/>
              <a:tabLst/>
            </a:pPr>
            <a:endParaRPr lang="en-US" sz="800" dirty="0">
              <a:solidFill>
                <a:schemeClr val="tx1"/>
              </a:solidFill>
              <a:latin typeface="Arial"/>
              <a:cs typeface="Arial"/>
            </a:endParaRPr>
          </a:p>
          <a:p>
            <a:pPr marL="342900" marR="0" indent="-342900" defTabSz="914400" rtl="0" fontAlgn="auto" latinLnBrk="1" hangingPunct="0">
              <a:lnSpc>
                <a:spcPct val="100000"/>
              </a:lnSpc>
              <a:spcBef>
                <a:spcPts val="0"/>
              </a:spcBef>
              <a:spcAft>
                <a:spcPts val="0"/>
              </a:spcAft>
              <a:buClrTx/>
              <a:buSzTx/>
              <a:buFont typeface="Arial" panose="020B0604020202020204" pitchFamily="34" charset="0"/>
              <a:buChar char="•"/>
              <a:tabLst/>
            </a:pPr>
            <a:r>
              <a:rPr kumimoji="0" lang="en-US" sz="2200" b="0" i="0" u="none" strike="noStrike" cap="none" spc="0" normalizeH="0" dirty="0">
                <a:ln>
                  <a:noFill/>
                </a:ln>
                <a:solidFill>
                  <a:schemeClr val="tx1"/>
                </a:solidFill>
                <a:effectLst/>
                <a:uFillTx/>
                <a:latin typeface="Arial"/>
                <a:cs typeface="Arial"/>
                <a:sym typeface="Avenir Roman"/>
              </a:rPr>
              <a:t>Law affects 33 licensed healthcare professions in DC</a:t>
            </a:r>
          </a:p>
          <a:p>
            <a:pPr marL="342900" marR="0" indent="-342900" defTabSz="914400" rtl="0" fontAlgn="auto" latinLnBrk="1" hangingPunct="0">
              <a:lnSpc>
                <a:spcPct val="100000"/>
              </a:lnSpc>
              <a:spcBef>
                <a:spcPts val="0"/>
              </a:spcBef>
              <a:spcAft>
                <a:spcPts val="0"/>
              </a:spcAft>
              <a:buClrTx/>
              <a:buSzTx/>
              <a:buFont typeface="Arial" panose="020B0604020202020204" pitchFamily="34" charset="0"/>
              <a:buChar char="•"/>
              <a:tabLst/>
            </a:pPr>
            <a:endParaRPr kumimoji="0" lang="en-US" sz="800" b="0" i="0" u="none" strike="noStrike" cap="none" spc="0" normalizeH="0" dirty="0">
              <a:ln>
                <a:noFill/>
              </a:ln>
              <a:solidFill>
                <a:schemeClr val="tx1"/>
              </a:solidFill>
              <a:effectLst/>
              <a:uFillTx/>
              <a:latin typeface="Arial"/>
              <a:cs typeface="Arial"/>
              <a:sym typeface="Avenir Roman"/>
            </a:endParaRPr>
          </a:p>
          <a:p>
            <a:pPr marL="342900" marR="0" indent="-342900" defTabSz="914400" rtl="0" fontAlgn="auto" latinLnBrk="1" hangingPunct="0">
              <a:lnSpc>
                <a:spcPct val="100000"/>
              </a:lnSpc>
              <a:spcBef>
                <a:spcPts val="0"/>
              </a:spcBef>
              <a:spcAft>
                <a:spcPts val="0"/>
              </a:spcAft>
              <a:buClrTx/>
              <a:buSzTx/>
              <a:buFont typeface="Arial" panose="020B0604020202020204" pitchFamily="34" charset="0"/>
              <a:buChar char="•"/>
              <a:tabLst/>
            </a:pPr>
            <a:r>
              <a:rPr lang="en-US" sz="2200" baseline="0" dirty="0">
                <a:solidFill>
                  <a:schemeClr val="tx1"/>
                </a:solidFill>
                <a:latin typeface="Arial"/>
                <a:cs typeface="Arial"/>
              </a:rPr>
              <a:t>In</a:t>
            </a:r>
            <a:r>
              <a:rPr lang="en-US" sz="2200" dirty="0">
                <a:solidFill>
                  <a:schemeClr val="tx1"/>
                </a:solidFill>
                <a:latin typeface="Arial"/>
                <a:cs typeface="Arial"/>
              </a:rPr>
              <a:t> the next stage, the District Dept. of Health will need to issue regulations and the professional boards will need to approve qualified trainings</a:t>
            </a:r>
          </a:p>
          <a:p>
            <a:pPr marL="342900" marR="0" indent="-342900" defTabSz="914400" rtl="0" fontAlgn="auto" latinLnBrk="1" hangingPunct="0">
              <a:lnSpc>
                <a:spcPct val="100000"/>
              </a:lnSpc>
              <a:spcBef>
                <a:spcPts val="0"/>
              </a:spcBef>
              <a:spcAft>
                <a:spcPts val="0"/>
              </a:spcAft>
              <a:buClrTx/>
              <a:buSzTx/>
              <a:buFont typeface="Arial" panose="020B0604020202020204" pitchFamily="34" charset="0"/>
              <a:buChar char="•"/>
              <a:tabLst/>
            </a:pPr>
            <a:endParaRPr lang="en-US" sz="800" dirty="0">
              <a:solidFill>
                <a:schemeClr val="tx1"/>
              </a:solidFill>
              <a:latin typeface="Arial"/>
              <a:cs typeface="Arial"/>
            </a:endParaRPr>
          </a:p>
          <a:p>
            <a:pPr marL="342900" marR="0" indent="-342900" defTabSz="914400" rtl="0" fontAlgn="auto" latinLnBrk="1" hangingPunct="0">
              <a:lnSpc>
                <a:spcPct val="100000"/>
              </a:lnSpc>
              <a:spcBef>
                <a:spcPts val="0"/>
              </a:spcBef>
              <a:spcAft>
                <a:spcPts val="0"/>
              </a:spcAft>
              <a:buClrTx/>
              <a:buSzTx/>
              <a:buFont typeface="Arial" panose="020B0604020202020204" pitchFamily="34" charset="0"/>
              <a:buChar char="•"/>
              <a:tabLst/>
            </a:pPr>
            <a:r>
              <a:rPr kumimoji="0" lang="en-US" sz="2200" b="0" i="0" u="none" strike="noStrike" cap="none" spc="0" normalizeH="0" baseline="0" dirty="0">
                <a:ln>
                  <a:noFill/>
                </a:ln>
                <a:solidFill>
                  <a:schemeClr val="tx1"/>
                </a:solidFill>
                <a:effectLst/>
                <a:uFillTx/>
                <a:latin typeface="Arial"/>
                <a:cs typeface="Arial"/>
                <a:sym typeface="Avenir Roman"/>
              </a:rPr>
              <a:t>In NJ,</a:t>
            </a:r>
            <a:r>
              <a:rPr kumimoji="0" lang="en-US" sz="2200" b="0" i="0" u="none" strike="noStrike" cap="none" spc="0" normalizeH="0" dirty="0">
                <a:ln>
                  <a:noFill/>
                </a:ln>
                <a:solidFill>
                  <a:schemeClr val="tx1"/>
                </a:solidFill>
                <a:effectLst/>
                <a:uFillTx/>
                <a:latin typeface="Arial"/>
                <a:cs typeface="Arial"/>
                <a:sym typeface="Avenir Roman"/>
              </a:rPr>
              <a:t> required cultural competency training for physicians increased participation in </a:t>
            </a:r>
            <a:r>
              <a:rPr lang="en-US" sz="2200" dirty="0">
                <a:solidFill>
                  <a:schemeClr val="tx1"/>
                </a:solidFill>
                <a:latin typeface="Arial"/>
                <a:cs typeface="Arial"/>
              </a:rPr>
              <a:t>HHS Office of Minority Health cultural competency training </a:t>
            </a:r>
            <a:r>
              <a:rPr kumimoji="0" lang="en-US" sz="2200" b="0" i="0" u="none" strike="noStrike" cap="none" spc="0" normalizeH="0" dirty="0">
                <a:ln>
                  <a:noFill/>
                </a:ln>
                <a:solidFill>
                  <a:schemeClr val="tx1"/>
                </a:solidFill>
                <a:effectLst/>
                <a:uFillTx/>
                <a:latin typeface="Arial"/>
                <a:cs typeface="Arial"/>
                <a:sym typeface="Avenir Roman"/>
              </a:rPr>
              <a:t>nearly 60-fold</a:t>
            </a:r>
            <a:r>
              <a:rPr lang="en-US" sz="2200" dirty="0">
                <a:solidFill>
                  <a:schemeClr val="tx1"/>
                </a:solidFill>
                <a:latin typeface="Arial"/>
                <a:cs typeface="Arial"/>
              </a:rPr>
              <a:t>, from 156 physicians to 9,078 physicians after 1 year</a:t>
            </a:r>
            <a:endParaRPr kumimoji="0" lang="en-US" sz="2200" b="0" i="0" u="none" strike="noStrike" cap="none" spc="0" normalizeH="0" dirty="0">
              <a:ln>
                <a:noFill/>
              </a:ln>
              <a:solidFill>
                <a:schemeClr val="tx1"/>
              </a:solidFill>
              <a:effectLst/>
              <a:uFillTx/>
              <a:latin typeface="Arial"/>
              <a:cs typeface="Arial"/>
              <a:sym typeface="Avenir Roman"/>
            </a:endParaRPr>
          </a:p>
        </p:txBody>
      </p:sp>
    </p:spTree>
    <p:extLst>
      <p:ext uri="{BB962C8B-B14F-4D97-AF65-F5344CB8AC3E}">
        <p14:creationId xmlns:p14="http://schemas.microsoft.com/office/powerpoint/2010/main" val="3034573099"/>
      </p:ext>
    </p:extLst>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464015"/>
            <a:ext cx="8229600" cy="2922514"/>
          </a:xfrm>
        </p:spPr>
        <p:txBody>
          <a:bodyPr>
            <a:normAutofit fontScale="90000"/>
          </a:bodyPr>
          <a:lstStyle/>
          <a:p>
            <a:r>
              <a:rPr lang="en-US" dirty="0"/>
              <a:t>Legal Tools for Addressing Discrimination Against Transgender People in Health Care Settings</a:t>
            </a:r>
            <a:br>
              <a:rPr lang="en-US" dirty="0"/>
            </a:br>
            <a:endParaRPr lang="en-US" dirty="0"/>
          </a:p>
        </p:txBody>
      </p:sp>
      <p:sp>
        <p:nvSpPr>
          <p:cNvPr id="7" name="Content Placeholder 6"/>
          <p:cNvSpPr>
            <a:spLocks noGrp="1"/>
          </p:cNvSpPr>
          <p:nvPr>
            <p:ph idx="1"/>
          </p:nvPr>
        </p:nvSpPr>
        <p:spPr>
          <a:xfrm>
            <a:off x="457200" y="2818394"/>
            <a:ext cx="8229600" cy="3307771"/>
          </a:xfrm>
        </p:spPr>
        <p:txBody>
          <a:bodyPr>
            <a:normAutofit/>
          </a:bodyPr>
          <a:lstStyle/>
          <a:p>
            <a:pPr marL="0" indent="0" algn="r">
              <a:buNone/>
            </a:pPr>
            <a:endParaRPr lang="en-US" sz="2400" dirty="0">
              <a:latin typeface="Arial"/>
              <a:cs typeface="Arial"/>
            </a:endParaRPr>
          </a:p>
          <a:p>
            <a:pPr marL="0" indent="0" algn="ctr">
              <a:buNone/>
            </a:pPr>
            <a:r>
              <a:rPr lang="en-US" sz="2400" dirty="0">
                <a:latin typeface="Arial"/>
                <a:cs typeface="Arial"/>
              </a:rPr>
              <a:t>Omar Gonzalez-Pagan</a:t>
            </a:r>
          </a:p>
          <a:p>
            <a:pPr marL="0" indent="0" algn="ctr">
              <a:buNone/>
            </a:pPr>
            <a:r>
              <a:rPr lang="en-US" sz="2400" dirty="0">
                <a:latin typeface="Arial"/>
                <a:cs typeface="Arial"/>
              </a:rPr>
              <a:t>Staff Attorney</a:t>
            </a:r>
          </a:p>
          <a:p>
            <a:pPr marL="0" indent="0" algn="ctr">
              <a:buNone/>
            </a:pPr>
            <a:r>
              <a:rPr lang="en-US" sz="2400" dirty="0">
                <a:latin typeface="Arial"/>
                <a:cs typeface="Arial"/>
              </a:rPr>
              <a:t>Lambda Legal Defense and Education Fund, Inc.</a:t>
            </a:r>
          </a:p>
        </p:txBody>
      </p:sp>
    </p:spTree>
    <p:extLst>
      <p:ext uri="{BB962C8B-B14F-4D97-AF65-F5344CB8AC3E}">
        <p14:creationId xmlns:p14="http://schemas.microsoft.com/office/powerpoint/2010/main" val="14208418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t" anchorCtr="0" compatLnSpc="1">
            <a:prstTxWarp prst="textNoShape">
              <a:avLst/>
            </a:prstTxWarp>
          </a:bodyPr>
          <a:lstStyle/>
          <a:p>
            <a:r>
              <a:rPr lang="en-US" dirty="0">
                <a:solidFill>
                  <a:srgbClr val="000000"/>
                </a:solidFill>
                <a:latin typeface="Arial" charset="0"/>
              </a:rPr>
              <a:t>Contents</a:t>
            </a:r>
          </a:p>
        </p:txBody>
      </p:sp>
      <p:sp>
        <p:nvSpPr>
          <p:cNvPr id="3" name="Content Placeholder 2"/>
          <p:cNvSpPr>
            <a:spLocks noGrp="1"/>
          </p:cNvSpPr>
          <p:nvPr>
            <p:ph idx="1"/>
          </p:nvPr>
        </p:nvSpPr>
        <p:spPr/>
        <p:txBody>
          <a:bodyPr vert="horz" wrap="square" lIns="91440" tIns="45720" rIns="91440" bIns="45720" numCol="1" anchor="t" anchorCtr="0" compatLnSpc="1">
            <a:prstTxWarp prst="textNoShape">
              <a:avLst/>
            </a:prstTxWarp>
            <a:normAutofit/>
          </a:bodyPr>
          <a:lstStyle/>
          <a:p>
            <a:pPr>
              <a:buFont typeface="Wingdings" charset="0"/>
              <a:buChar char="§"/>
            </a:pPr>
            <a:r>
              <a:rPr lang="en-US" sz="2400" dirty="0">
                <a:solidFill>
                  <a:srgbClr val="000000"/>
                </a:solidFill>
                <a:latin typeface="Arial" charset="0"/>
              </a:rPr>
              <a:t>What Are the Issues?</a:t>
            </a:r>
          </a:p>
          <a:p>
            <a:pPr lvl="1">
              <a:buFont typeface="Wingdings" charset="0"/>
              <a:buChar char="§"/>
            </a:pPr>
            <a:r>
              <a:rPr lang="en-US" sz="2400" dirty="0">
                <a:solidFill>
                  <a:srgbClr val="000000"/>
                </a:solidFill>
                <a:latin typeface="Arial" charset="0"/>
              </a:rPr>
              <a:t>Barriers to Health Care</a:t>
            </a:r>
          </a:p>
          <a:p>
            <a:pPr lvl="1">
              <a:buFont typeface="Wingdings" charset="0"/>
              <a:buChar char="§"/>
            </a:pPr>
            <a:r>
              <a:rPr lang="en-US" sz="2400" dirty="0">
                <a:solidFill>
                  <a:srgbClr val="000000"/>
                </a:solidFill>
                <a:latin typeface="Arial" charset="0"/>
              </a:rPr>
              <a:t>Discrimination</a:t>
            </a:r>
          </a:p>
          <a:p>
            <a:pPr lvl="1">
              <a:buFont typeface="Wingdings" charset="0"/>
              <a:buChar char="§"/>
            </a:pPr>
            <a:r>
              <a:rPr lang="en-US" sz="2400" dirty="0">
                <a:solidFill>
                  <a:srgbClr val="000000"/>
                </a:solidFill>
                <a:latin typeface="Arial" charset="0"/>
              </a:rPr>
              <a:t>Sex-Specific Medical Care</a:t>
            </a:r>
          </a:p>
          <a:p>
            <a:pPr lvl="1">
              <a:buFont typeface="Wingdings" charset="0"/>
              <a:buChar char="§"/>
            </a:pPr>
            <a:r>
              <a:rPr lang="en-US" sz="2400" dirty="0">
                <a:solidFill>
                  <a:srgbClr val="000000"/>
                </a:solidFill>
                <a:latin typeface="Arial" charset="0"/>
              </a:rPr>
              <a:t>Transition-Related Health Care</a:t>
            </a:r>
          </a:p>
          <a:p>
            <a:pPr>
              <a:buFont typeface="Wingdings" charset="0"/>
              <a:buChar char="§"/>
            </a:pPr>
            <a:r>
              <a:rPr lang="en-US" sz="2400" dirty="0">
                <a:solidFill>
                  <a:srgbClr val="000000"/>
                </a:solidFill>
                <a:latin typeface="Arial" charset="0"/>
              </a:rPr>
              <a:t>Legal Tools</a:t>
            </a:r>
          </a:p>
          <a:p>
            <a:pPr lvl="1">
              <a:buFont typeface="Wingdings" charset="0"/>
              <a:buChar char="§"/>
            </a:pPr>
            <a:r>
              <a:rPr lang="en-US" sz="2400" dirty="0">
                <a:solidFill>
                  <a:srgbClr val="000000"/>
                </a:solidFill>
                <a:latin typeface="Arial" charset="0"/>
              </a:rPr>
              <a:t>Affordable Care Act and Other Federal Laws</a:t>
            </a:r>
          </a:p>
          <a:p>
            <a:pPr lvl="1">
              <a:buFont typeface="Wingdings" charset="0"/>
              <a:buChar char="§"/>
            </a:pPr>
            <a:r>
              <a:rPr lang="en-US" sz="2400" dirty="0">
                <a:solidFill>
                  <a:srgbClr val="000000"/>
                </a:solidFill>
                <a:latin typeface="Arial" charset="0"/>
              </a:rPr>
              <a:t>State Non-Discrimination Laws</a:t>
            </a:r>
          </a:p>
          <a:p>
            <a:pPr lvl="1">
              <a:buFont typeface="Wingdings" charset="0"/>
              <a:buChar char="§"/>
            </a:pPr>
            <a:r>
              <a:rPr lang="en-US" sz="2400" dirty="0">
                <a:solidFill>
                  <a:srgbClr val="000000"/>
                </a:solidFill>
                <a:latin typeface="Arial" charset="0"/>
              </a:rPr>
              <a:t>State Insurance Bulletins</a:t>
            </a:r>
          </a:p>
        </p:txBody>
      </p:sp>
    </p:spTree>
    <p:extLst>
      <p:ext uri="{BB962C8B-B14F-4D97-AF65-F5344CB8AC3E}">
        <p14:creationId xmlns:p14="http://schemas.microsoft.com/office/powerpoint/2010/main" val="17710926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bwMode="auto">
          <a:extLst/>
        </p:spPr>
        <p:txBody>
          <a:bodyPr vert="horz" wrap="square" lIns="91440" tIns="45720" rIns="91440" bIns="45720" numCol="1" anchor="t" anchorCtr="0" compatLnSpc="1">
            <a:prstTxWarp prst="textNoShape">
              <a:avLst/>
            </a:prstTxWarp>
            <a:noAutofit/>
          </a:bodyPr>
          <a:lstStyle/>
          <a:p>
            <a:r>
              <a:rPr lang="en-US" sz="3600" dirty="0">
                <a:solidFill>
                  <a:srgbClr val="000000"/>
                </a:solidFill>
                <a:latin typeface="Arial" charset="0"/>
              </a:rPr>
              <a:t>Issues Faced by Transgender</a:t>
            </a:r>
            <a:br>
              <a:rPr lang="en-US" sz="3600" dirty="0">
                <a:solidFill>
                  <a:srgbClr val="000000"/>
                </a:solidFill>
                <a:latin typeface="Arial" charset="0"/>
              </a:rPr>
            </a:br>
            <a:r>
              <a:rPr lang="en-US" sz="3600" dirty="0">
                <a:solidFill>
                  <a:srgbClr val="000000"/>
                </a:solidFill>
                <a:latin typeface="Arial" charset="0"/>
              </a:rPr>
              <a:t>People in Health Care </a:t>
            </a:r>
          </a:p>
        </p:txBody>
      </p:sp>
      <p:sp>
        <p:nvSpPr>
          <p:cNvPr id="5123" name="Content Placeholder 2"/>
          <p:cNvSpPr>
            <a:spLocks noGrp="1"/>
          </p:cNvSpPr>
          <p:nvPr>
            <p:ph idx="1"/>
          </p:nvPr>
        </p:nvSpPr>
        <p:spPr bwMode="auto">
          <a:xfrm>
            <a:off x="4578963" y="1596259"/>
            <a:ext cx="3453719" cy="4525963"/>
          </a:xfrm>
          <a:extLst/>
        </p:spPr>
        <p:txBody>
          <a:bodyPr vert="horz" wrap="square" lIns="91440" tIns="45720" rIns="91440" bIns="45720" numCol="1" anchor="t" anchorCtr="0" compatLnSpc="1">
            <a:prstTxWarp prst="textNoShape">
              <a:avLst/>
            </a:prstTxWarp>
            <a:normAutofit fontScale="92500" lnSpcReduction="20000"/>
          </a:bodyPr>
          <a:lstStyle/>
          <a:p>
            <a:pPr>
              <a:buFont typeface="Wingdings" charset="2"/>
              <a:buChar char="§"/>
              <a:defRPr/>
            </a:pPr>
            <a:r>
              <a:rPr lang="en-US" sz="2800" dirty="0">
                <a:solidFill>
                  <a:srgbClr val="000000"/>
                </a:solidFill>
                <a:latin typeface="Arial"/>
                <a:cs typeface="Arial"/>
              </a:rPr>
              <a:t>Barriers to health care</a:t>
            </a:r>
          </a:p>
          <a:p>
            <a:pPr>
              <a:buFont typeface="Wingdings" charset="2"/>
              <a:buChar char="§"/>
              <a:defRPr/>
            </a:pPr>
            <a:r>
              <a:rPr lang="en-US" sz="2800" dirty="0">
                <a:solidFill>
                  <a:srgbClr val="000000"/>
                </a:solidFill>
                <a:latin typeface="Arial"/>
                <a:cs typeface="Arial"/>
              </a:rPr>
              <a:t>Discriminatory treatment by health care professionals</a:t>
            </a:r>
          </a:p>
          <a:p>
            <a:pPr>
              <a:buFont typeface="Wingdings" charset="2"/>
              <a:buChar char="§"/>
              <a:defRPr/>
            </a:pPr>
            <a:r>
              <a:rPr lang="en-US" sz="2800" dirty="0">
                <a:solidFill>
                  <a:srgbClr val="000000"/>
                </a:solidFill>
                <a:latin typeface="Arial"/>
                <a:cs typeface="Arial"/>
              </a:rPr>
              <a:t>Denial of sex-specific medical care</a:t>
            </a:r>
          </a:p>
          <a:p>
            <a:pPr>
              <a:buFont typeface="Wingdings" charset="2"/>
              <a:buChar char="§"/>
              <a:defRPr/>
            </a:pPr>
            <a:r>
              <a:rPr lang="en-US" sz="2800" dirty="0">
                <a:solidFill>
                  <a:srgbClr val="000000"/>
                </a:solidFill>
                <a:latin typeface="Arial"/>
                <a:cs typeface="Arial"/>
              </a:rPr>
              <a:t>Denial of coverage for gender transition-related health care</a:t>
            </a:r>
            <a:endParaRPr lang="en-US" dirty="0">
              <a:solidFill>
                <a:srgbClr val="000000"/>
              </a:solidFill>
              <a:latin typeface="Arial"/>
              <a:cs typeface="Arial"/>
            </a:endParaRPr>
          </a:p>
          <a:p>
            <a:pPr>
              <a:buClr>
                <a:srgbClr val="99CC00"/>
              </a:buClr>
              <a:buFont typeface="Wingdings" charset="2"/>
              <a:buChar char="§"/>
              <a:defRPr/>
            </a:pPr>
            <a:endParaRPr lang="en-US" dirty="0">
              <a:solidFill>
                <a:srgbClr val="FFFFFF"/>
              </a:solidFill>
              <a:effectLst>
                <a:outerShdw blurRad="50800" dist="38100" dir="2700000" algn="tl" rotWithShape="0">
                  <a:srgbClr val="000000">
                    <a:alpha val="43000"/>
                  </a:srgbClr>
                </a:outerShdw>
              </a:effectLst>
              <a:cs typeface="+mn-cs"/>
            </a:endParaRPr>
          </a:p>
          <a:p>
            <a:pPr>
              <a:buClr>
                <a:srgbClr val="99CC00"/>
              </a:buClr>
              <a:buFont typeface="Wingdings" charset="2"/>
              <a:buChar char="§"/>
              <a:defRPr/>
            </a:pPr>
            <a:endParaRPr lang="en-US" dirty="0">
              <a:solidFill>
                <a:srgbClr val="FFFFFF"/>
              </a:solidFill>
              <a:effectLst>
                <a:outerShdw blurRad="50800" dist="38100" dir="2700000" algn="tl" rotWithShape="0">
                  <a:srgbClr val="000000">
                    <a:alpha val="43000"/>
                  </a:srgbClr>
                </a:outerShdw>
              </a:effectLst>
              <a:cs typeface="+mn-cs"/>
            </a:endParaRPr>
          </a:p>
        </p:txBody>
      </p:sp>
      <p:pic>
        <p:nvPicPr>
          <p:cNvPr id="30726" name="Picture 6" descr="C:\Users\hdqlegalinterns\AppData\Local\Microsoft\Windows\Temporary Internet Files\Content.IE5\WZC0W3SK\MP90042301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775" y="1752600"/>
            <a:ext cx="3908425" cy="3962400"/>
          </a:xfrm>
          <a:prstGeom prst="rect">
            <a:avLst/>
          </a:prstGeom>
          <a:noFill/>
          <a:ln w="38100" cap="sq">
            <a:solidFill>
              <a:srgbClr val="000000"/>
            </a:solidFill>
            <a:miter lim="800000"/>
            <a:headEnd/>
            <a:tailEnd/>
          </a:ln>
          <a:effectLst>
            <a:outerShdw blurRad="50800" dist="38100" dir="2700000" algn="tl" rotWithShape="0">
              <a:srgbClr val="000000">
                <a:alpha val="42998"/>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7666457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t" anchorCtr="0" compatLnSpc="1">
            <a:prstTxWarp prst="textNoShape">
              <a:avLst/>
            </a:prstTxWarp>
          </a:bodyPr>
          <a:lstStyle/>
          <a:p>
            <a:r>
              <a:rPr lang="en-US" dirty="0">
                <a:solidFill>
                  <a:srgbClr val="000000"/>
                </a:solidFill>
                <a:latin typeface="Arial" charset="0"/>
              </a:rPr>
              <a:t>Barriers to Care</a:t>
            </a:r>
          </a:p>
        </p:txBody>
      </p:sp>
      <p:sp>
        <p:nvSpPr>
          <p:cNvPr id="3" name="Content Placeholder 2"/>
          <p:cNvSpPr>
            <a:spLocks noGrp="1"/>
          </p:cNvSpPr>
          <p:nvPr>
            <p:ph idx="1"/>
          </p:nvPr>
        </p:nvSpPr>
        <p:spPr>
          <a:xfrm>
            <a:off x="457200" y="1600202"/>
            <a:ext cx="4144045" cy="4525963"/>
          </a:xfrm>
        </p:spPr>
        <p:txBody>
          <a:bodyPr vert="horz" wrap="square" lIns="91440" tIns="45720" rIns="91440" bIns="45720" numCol="1" anchor="t" anchorCtr="0" compatLnSpc="1">
            <a:prstTxWarp prst="textNoShape">
              <a:avLst/>
            </a:prstTxWarp>
          </a:bodyPr>
          <a:lstStyle/>
          <a:p>
            <a:pPr>
              <a:buFont typeface="Wingdings" charset="0"/>
              <a:buChar char="§"/>
            </a:pPr>
            <a:r>
              <a:rPr lang="en-US" dirty="0">
                <a:solidFill>
                  <a:srgbClr val="000000"/>
                </a:solidFill>
                <a:latin typeface="Arial" charset="0"/>
              </a:rPr>
              <a:t>Limited income &amp; underinsured</a:t>
            </a:r>
          </a:p>
          <a:p>
            <a:pPr>
              <a:buFont typeface="Wingdings" charset="0"/>
              <a:buChar char="§"/>
            </a:pPr>
            <a:r>
              <a:rPr lang="en-US" dirty="0">
                <a:solidFill>
                  <a:srgbClr val="000000"/>
                </a:solidFill>
                <a:latin typeface="Arial" charset="0"/>
              </a:rPr>
              <a:t>Lack of trained professionals</a:t>
            </a:r>
          </a:p>
          <a:p>
            <a:pPr>
              <a:buFont typeface="Wingdings" charset="0"/>
              <a:buChar char="§"/>
            </a:pPr>
            <a:r>
              <a:rPr lang="en-US" dirty="0">
                <a:solidFill>
                  <a:srgbClr val="000000"/>
                </a:solidFill>
                <a:latin typeface="Arial" charset="0"/>
              </a:rPr>
              <a:t>Lack of mental health services</a:t>
            </a:r>
          </a:p>
        </p:txBody>
      </p:sp>
      <p:pic>
        <p:nvPicPr>
          <p:cNvPr id="35842" name="Picture 2" descr="C:\Users\hdqlegalinterns\AppData\Local\Microsoft\Windows\Temporary Internet Files\Content.IE5\M5WHRUPU\MP90044242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3775" y="1296988"/>
            <a:ext cx="3021013" cy="4572000"/>
          </a:xfrm>
          <a:prstGeom prst="rect">
            <a:avLst/>
          </a:prstGeom>
          <a:noFill/>
          <a:ln w="38100" cap="sq">
            <a:solidFill>
              <a:srgbClr val="000000"/>
            </a:solidFill>
            <a:miter lim="800000"/>
            <a:headEnd/>
            <a:tailEnd/>
          </a:ln>
          <a:effectLst>
            <a:outerShdw blurRad="50800" dist="38100" dir="2700000" algn="tl" rotWithShape="0">
              <a:srgbClr val="000000">
                <a:alpha val="42998"/>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8338510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t" anchorCtr="0" compatLnSpc="1">
            <a:prstTxWarp prst="textNoShape">
              <a:avLst/>
            </a:prstTxWarp>
          </a:bodyPr>
          <a:lstStyle/>
          <a:p>
            <a:r>
              <a:rPr lang="en-US" dirty="0">
                <a:solidFill>
                  <a:srgbClr val="000000"/>
                </a:solidFill>
                <a:latin typeface="Arial" charset="0"/>
              </a:rPr>
              <a:t>Discrimination</a:t>
            </a:r>
          </a:p>
        </p:txBody>
      </p:sp>
      <p:sp>
        <p:nvSpPr>
          <p:cNvPr id="3" name="Content Placeholder 2"/>
          <p:cNvSpPr>
            <a:spLocks noGrp="1"/>
          </p:cNvSpPr>
          <p:nvPr>
            <p:ph idx="1"/>
          </p:nvPr>
        </p:nvSpPr>
        <p:spPr>
          <a:xfrm>
            <a:off x="4300437" y="1295400"/>
            <a:ext cx="4486632" cy="4525963"/>
          </a:xfrm>
        </p:spPr>
        <p:txBody>
          <a:bodyPr vert="horz" wrap="square" lIns="91440" tIns="45720" rIns="91440" bIns="45720" numCol="1" anchor="t" anchorCtr="0" compatLnSpc="1">
            <a:prstTxWarp prst="textNoShape">
              <a:avLst/>
            </a:prstTxWarp>
            <a:normAutofit lnSpcReduction="10000"/>
          </a:bodyPr>
          <a:lstStyle/>
          <a:p>
            <a:pPr marL="342900" lvl="1" indent="-342900">
              <a:buFont typeface="Wingdings" pitchFamily="2" charset="2"/>
              <a:buChar char="§"/>
              <a:defRPr/>
            </a:pPr>
            <a:r>
              <a:rPr lang="en-US" altLang="en-US" sz="2500" b="1" dirty="0">
                <a:ea typeface="ＭＳ Ｐゴシック" pitchFamily="34" charset="-128"/>
              </a:rPr>
              <a:t>70</a:t>
            </a:r>
            <a:r>
              <a:rPr lang="en-US" altLang="en-US" sz="2500" dirty="0">
                <a:ea typeface="ＭＳ Ｐゴシック" pitchFamily="34" charset="-128"/>
              </a:rPr>
              <a:t> percent of TGNC people reported experiencing health care discrimination or harassment. </a:t>
            </a:r>
          </a:p>
          <a:p>
            <a:pPr marL="342900" lvl="1" indent="-342900">
              <a:buFont typeface="Wingdings" pitchFamily="2" charset="2"/>
              <a:buChar char="§"/>
              <a:defRPr/>
            </a:pPr>
            <a:r>
              <a:rPr lang="en-US" altLang="en-US" sz="2500" dirty="0">
                <a:ea typeface="ＭＳ Ｐゴシック" pitchFamily="34" charset="-128"/>
              </a:rPr>
              <a:t>Even higher rates for people of color. </a:t>
            </a:r>
          </a:p>
          <a:p>
            <a:pPr marL="342900" lvl="1" indent="-342900">
              <a:buFont typeface="Wingdings" pitchFamily="2" charset="2"/>
              <a:buChar char="§"/>
              <a:defRPr/>
            </a:pPr>
            <a:r>
              <a:rPr lang="en-US" altLang="en-US" sz="2500" dirty="0">
                <a:ea typeface="ＭＳ Ｐゴシック" pitchFamily="34" charset="-128"/>
              </a:rPr>
              <a:t>Inappropriate behavior from medical professionals</a:t>
            </a:r>
          </a:p>
          <a:p>
            <a:pPr marL="342900" lvl="1" indent="-342900">
              <a:buFont typeface="Wingdings" pitchFamily="2" charset="2"/>
              <a:buChar char="§"/>
              <a:defRPr/>
            </a:pPr>
            <a:r>
              <a:rPr lang="en-US" altLang="en-US" sz="2500" dirty="0">
                <a:ea typeface="ＭＳ Ｐゴシック" pitchFamily="34" charset="-128"/>
              </a:rPr>
              <a:t>Denial of (emergency) medical care</a:t>
            </a:r>
          </a:p>
          <a:p>
            <a:pPr marL="342900" lvl="1" indent="-342900">
              <a:buClr>
                <a:srgbClr val="99CC00"/>
              </a:buClr>
              <a:buFont typeface="Wingdings" pitchFamily="2" charset="2"/>
              <a:buChar char="§"/>
              <a:defRPr/>
            </a:pPr>
            <a:endParaRPr lang="en-US" altLang="en-US" sz="2400" dirty="0">
              <a:solidFill>
                <a:schemeClr val="bg1"/>
              </a:solidFill>
              <a:effectLst>
                <a:outerShdw blurRad="38100" dist="38100" dir="2700000" algn="tl">
                  <a:srgbClr val="000000"/>
                </a:outerShdw>
              </a:effectLst>
              <a:ea typeface="ＭＳ Ｐゴシック" pitchFamily="34" charset="-128"/>
            </a:endParaRPr>
          </a:p>
          <a:p>
            <a:pPr marL="342900" lvl="1" indent="-342900">
              <a:buClr>
                <a:srgbClr val="0099FF"/>
              </a:buClr>
              <a:buFont typeface="Arial" pitchFamily="34" charset="0"/>
              <a:buChar char="-"/>
              <a:defRPr/>
            </a:pPr>
            <a:endParaRPr lang="en-US" altLang="en-US" sz="2000" dirty="0">
              <a:solidFill>
                <a:schemeClr val="bg1"/>
              </a:solidFill>
              <a:effectLst>
                <a:outerShdw blurRad="38100" dist="38100" dir="2700000" algn="tl">
                  <a:srgbClr val="000000"/>
                </a:outerShdw>
              </a:effectLst>
              <a:ea typeface="ＭＳ Ｐゴシック" pitchFamily="34" charset="-128"/>
            </a:endParaRPr>
          </a:p>
        </p:txBody>
      </p:sp>
      <p:pic>
        <p:nvPicPr>
          <p:cNvPr id="34818" name="Picture 2" descr="C:\Users\hdqlegalinterns\AppData\Local\Microsoft\Windows\Temporary Internet Files\Content.IE5\85KH9X4B\MP900427703[1].jpg"/>
          <p:cNvPicPr>
            <a:picLocks noChangeAspect="1" noChangeArrowheads="1"/>
          </p:cNvPicPr>
          <p:nvPr/>
        </p:nvPicPr>
        <p:blipFill>
          <a:blip r:embed="rId3">
            <a:extLst>
              <a:ext uri="{28A0092B-C50C-407E-A947-70E740481C1C}">
                <a14:useLocalDpi xmlns:a14="http://schemas.microsoft.com/office/drawing/2010/main" val="0"/>
              </a:ext>
            </a:extLst>
          </a:blip>
          <a:srcRect r="43748"/>
          <a:stretch>
            <a:fillRect/>
          </a:stretch>
        </p:blipFill>
        <p:spPr bwMode="auto">
          <a:xfrm>
            <a:off x="512763" y="1295400"/>
            <a:ext cx="3602037" cy="4267200"/>
          </a:xfrm>
          <a:prstGeom prst="rect">
            <a:avLst/>
          </a:prstGeom>
          <a:noFill/>
          <a:ln w="38100" cap="sq">
            <a:solidFill>
              <a:srgbClr val="000000"/>
            </a:solidFill>
            <a:miter lim="800000"/>
            <a:headEnd/>
            <a:tailEnd/>
          </a:ln>
          <a:effectLst>
            <a:outerShdw blurRad="50800" dist="38100" dir="2700000" algn="tl" rotWithShape="0">
              <a:srgbClr val="000000">
                <a:alpha val="42998"/>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3436262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t" anchorCtr="0" compatLnSpc="1">
            <a:prstTxWarp prst="textNoShape">
              <a:avLst/>
            </a:prstTxWarp>
          </a:bodyPr>
          <a:lstStyle/>
          <a:p>
            <a:r>
              <a:rPr lang="en-US" dirty="0">
                <a:solidFill>
                  <a:srgbClr val="000000"/>
                </a:solidFill>
                <a:latin typeface="Arial" charset="0"/>
              </a:rPr>
              <a:t>Sex-Specific Medical Care</a:t>
            </a:r>
          </a:p>
        </p:txBody>
      </p:sp>
      <p:sp>
        <p:nvSpPr>
          <p:cNvPr id="3" name="Content Placeholder 2"/>
          <p:cNvSpPr>
            <a:spLocks noGrp="1"/>
          </p:cNvSpPr>
          <p:nvPr>
            <p:ph idx="1"/>
          </p:nvPr>
        </p:nvSpPr>
        <p:spPr/>
        <p:txBody>
          <a:bodyPr vert="horz" wrap="square" lIns="91440" tIns="45720" rIns="91440" bIns="45720" numCol="1" anchor="t" anchorCtr="0" compatLnSpc="1">
            <a:prstTxWarp prst="textNoShape">
              <a:avLst/>
            </a:prstTxWarp>
          </a:bodyPr>
          <a:lstStyle/>
          <a:p>
            <a:pPr>
              <a:buFont typeface="Wingdings" charset="0"/>
              <a:buChar char="§"/>
            </a:pPr>
            <a:r>
              <a:rPr lang="en-US" sz="2600" dirty="0">
                <a:solidFill>
                  <a:srgbClr val="000000"/>
                </a:solidFill>
                <a:latin typeface="Arial" charset="0"/>
              </a:rPr>
              <a:t>Issues with gender markers &amp; insurance coding</a:t>
            </a:r>
          </a:p>
          <a:p>
            <a:pPr>
              <a:buFont typeface="Wingdings" charset="0"/>
              <a:buChar char="§"/>
            </a:pPr>
            <a:r>
              <a:rPr lang="en-US" sz="2600" dirty="0">
                <a:solidFill>
                  <a:srgbClr val="000000"/>
                </a:solidFill>
                <a:latin typeface="Arial" charset="0"/>
              </a:rPr>
              <a:t>Denied coverage for preventative care</a:t>
            </a:r>
          </a:p>
          <a:p>
            <a:pPr>
              <a:buFont typeface="Wingdings" charset="0"/>
              <a:buChar char="§"/>
            </a:pPr>
            <a:r>
              <a:rPr lang="en-US" sz="2600" dirty="0">
                <a:solidFill>
                  <a:srgbClr val="000000"/>
                </a:solidFill>
                <a:latin typeface="Arial" charset="0"/>
              </a:rPr>
              <a:t>Denied coverage for treatment of sex-specific cancers and other diseases</a:t>
            </a:r>
          </a:p>
        </p:txBody>
      </p:sp>
      <p:pic>
        <p:nvPicPr>
          <p:cNvPr id="60418" name="Picture 2" descr="http://www.bilerico.com/2010/07/ts-robert%20ead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5795" y="3622788"/>
            <a:ext cx="3740150" cy="2286000"/>
          </a:xfrm>
          <a:prstGeom prst="rect">
            <a:avLst/>
          </a:prstGeom>
          <a:noFill/>
          <a:ln w="38100" cap="sq">
            <a:solidFill>
              <a:srgbClr val="000000"/>
            </a:solidFill>
            <a:miter lim="800000"/>
            <a:headEnd/>
            <a:tailEnd/>
          </a:ln>
          <a:effectLst>
            <a:outerShdw blurRad="50800" dist="38100" dir="2700000" algn="tl" rotWithShape="0">
              <a:srgbClr val="000000">
                <a:alpha val="42998"/>
              </a:srgbClr>
            </a:outerShdw>
          </a:effectLst>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5999163" y="4572000"/>
            <a:ext cx="1325203" cy="338554"/>
          </a:xfrm>
          <a:prstGeom prst="rect">
            <a:avLst/>
          </a:prstGeom>
          <a:noFill/>
        </p:spPr>
        <p:txBody>
          <a:bodyPr wrap="none">
            <a:spAutoFit/>
          </a:bodyPr>
          <a:lstStyle>
            <a:lvl1pPr eaLnBrk="0" hangingPunct="0">
              <a:defRPr sz="4400">
                <a:solidFill>
                  <a:schemeClr val="tx2"/>
                </a:solidFill>
                <a:latin typeface="Arial" charset="0"/>
                <a:ea typeface="ＭＳ Ｐゴシック" charset="0"/>
                <a:cs typeface="ＭＳ Ｐゴシック" charset="0"/>
              </a:defRPr>
            </a:lvl1pPr>
            <a:lvl2pPr marL="742950" indent="-285750" eaLnBrk="0" hangingPunct="0">
              <a:defRPr sz="4400">
                <a:solidFill>
                  <a:schemeClr val="tx2"/>
                </a:solidFill>
                <a:latin typeface="Arial" charset="0"/>
                <a:ea typeface="ＭＳ Ｐゴシック" charset="0"/>
              </a:defRPr>
            </a:lvl2pPr>
            <a:lvl3pPr marL="1143000" indent="-228600" eaLnBrk="0" hangingPunct="0">
              <a:defRPr sz="4400">
                <a:solidFill>
                  <a:schemeClr val="tx2"/>
                </a:solidFill>
                <a:latin typeface="Arial" charset="0"/>
                <a:ea typeface="ＭＳ Ｐゴシック" charset="0"/>
              </a:defRPr>
            </a:lvl3pPr>
            <a:lvl4pPr marL="1600200" indent="-228600" eaLnBrk="0" hangingPunct="0">
              <a:defRPr sz="4400">
                <a:solidFill>
                  <a:schemeClr val="tx2"/>
                </a:solidFill>
                <a:latin typeface="Arial" charset="0"/>
                <a:ea typeface="ＭＳ Ｐゴシック" charset="0"/>
              </a:defRPr>
            </a:lvl4pPr>
            <a:lvl5pPr marL="2057400" indent="-228600" eaLnBrk="0" hangingPunct="0">
              <a:defRPr sz="4400">
                <a:solidFill>
                  <a:schemeClr val="tx2"/>
                </a:solidFill>
                <a:latin typeface="Arial" charset="0"/>
                <a:ea typeface="ＭＳ Ｐゴシック" charset="0"/>
              </a:defRPr>
            </a:lvl5pPr>
            <a:lvl6pPr marL="2514600" indent="-228600" algn="ctr" eaLnBrk="0" fontAlgn="base" hangingPunct="0">
              <a:spcBef>
                <a:spcPct val="0"/>
              </a:spcBef>
              <a:spcAft>
                <a:spcPct val="0"/>
              </a:spcAft>
              <a:defRPr sz="4400">
                <a:solidFill>
                  <a:schemeClr val="tx2"/>
                </a:solidFill>
                <a:latin typeface="Arial" charset="0"/>
                <a:ea typeface="ＭＳ Ｐゴシック" charset="0"/>
              </a:defRPr>
            </a:lvl6pPr>
            <a:lvl7pPr marL="2971800" indent="-228600" algn="ctr" eaLnBrk="0" fontAlgn="base" hangingPunct="0">
              <a:spcBef>
                <a:spcPct val="0"/>
              </a:spcBef>
              <a:spcAft>
                <a:spcPct val="0"/>
              </a:spcAft>
              <a:defRPr sz="4400">
                <a:solidFill>
                  <a:schemeClr val="tx2"/>
                </a:solidFill>
                <a:latin typeface="Arial" charset="0"/>
                <a:ea typeface="ＭＳ Ｐゴシック" charset="0"/>
              </a:defRPr>
            </a:lvl7pPr>
            <a:lvl8pPr marL="3429000" indent="-228600" algn="ctr" eaLnBrk="0" fontAlgn="base" hangingPunct="0">
              <a:spcBef>
                <a:spcPct val="0"/>
              </a:spcBef>
              <a:spcAft>
                <a:spcPct val="0"/>
              </a:spcAft>
              <a:defRPr sz="4400">
                <a:solidFill>
                  <a:schemeClr val="tx2"/>
                </a:solidFill>
                <a:latin typeface="Arial" charset="0"/>
                <a:ea typeface="ＭＳ Ｐゴシック" charset="0"/>
              </a:defRPr>
            </a:lvl8pPr>
            <a:lvl9pPr marL="3886200" indent="-228600" algn="ctr" eaLnBrk="0" fontAlgn="base" hangingPunct="0">
              <a:spcBef>
                <a:spcPct val="0"/>
              </a:spcBef>
              <a:spcAft>
                <a:spcPct val="0"/>
              </a:spcAft>
              <a:defRPr sz="4400">
                <a:solidFill>
                  <a:schemeClr val="tx2"/>
                </a:solidFill>
                <a:latin typeface="Arial" charset="0"/>
                <a:ea typeface="ＭＳ Ｐゴシック" charset="0"/>
              </a:defRPr>
            </a:lvl9pPr>
          </a:lstStyle>
          <a:p>
            <a:pPr eaLnBrk="1" hangingPunct="1"/>
            <a:r>
              <a:rPr lang="en-US" sz="1600" dirty="0">
                <a:solidFill>
                  <a:srgbClr val="000000"/>
                </a:solidFill>
              </a:rPr>
              <a:t>Robert Eads</a:t>
            </a:r>
          </a:p>
        </p:txBody>
      </p:sp>
    </p:spTree>
    <p:extLst>
      <p:ext uri="{BB962C8B-B14F-4D97-AF65-F5344CB8AC3E}">
        <p14:creationId xmlns:p14="http://schemas.microsoft.com/office/powerpoint/2010/main" val="42649541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61" y="274638"/>
            <a:ext cx="9079939" cy="1143000"/>
          </a:xfrm>
        </p:spPr>
        <p:txBody>
          <a:bodyPr vert="horz" wrap="square" lIns="91440" tIns="45720" rIns="91440" bIns="45720" numCol="1" anchor="t" anchorCtr="0" compatLnSpc="1">
            <a:prstTxWarp prst="textNoShape">
              <a:avLst/>
            </a:prstTxWarp>
            <a:normAutofit fontScale="90000"/>
          </a:bodyPr>
          <a:lstStyle/>
          <a:p>
            <a:pPr eaLnBrk="1" hangingPunct="1"/>
            <a:r>
              <a:rPr lang="en-US" dirty="0">
                <a:latin typeface="Arial" charset="0"/>
              </a:rPr>
              <a:t>Gender Transition-Related Health Care</a:t>
            </a:r>
          </a:p>
        </p:txBody>
      </p:sp>
      <p:sp>
        <p:nvSpPr>
          <p:cNvPr id="3" name="Content Placeholder 2"/>
          <p:cNvSpPr>
            <a:spLocks noGrp="1"/>
          </p:cNvSpPr>
          <p:nvPr>
            <p:ph idx="1"/>
          </p:nvPr>
        </p:nvSpPr>
        <p:spPr/>
        <p:txBody>
          <a:bodyPr/>
          <a:lstStyle/>
          <a:p>
            <a:pPr eaLnBrk="1" hangingPunct="1">
              <a:buFont typeface="Wingdings" pitchFamily="2" charset="2"/>
              <a:buChar char="§"/>
              <a:defRPr/>
            </a:pPr>
            <a:r>
              <a:rPr lang="en-US" sz="2400" dirty="0">
                <a:solidFill>
                  <a:srgbClr val="000000"/>
                </a:solidFill>
                <a:cs typeface="+mn-cs"/>
              </a:rPr>
              <a:t>The AMA, APA, and other medical communities recognize the necessity of hormone therapy and gender-affirming surgery to treat gender dysphoria</a:t>
            </a:r>
          </a:p>
          <a:p>
            <a:pPr eaLnBrk="1" hangingPunct="1">
              <a:buFont typeface="Wingdings" pitchFamily="2" charset="2"/>
              <a:buChar char="§"/>
              <a:defRPr/>
            </a:pPr>
            <a:r>
              <a:rPr lang="en-US" sz="2400" dirty="0">
                <a:solidFill>
                  <a:srgbClr val="000000"/>
                </a:solidFill>
                <a:cs typeface="+mn-cs"/>
              </a:rPr>
              <a:t>Many health care providers continue to exclude coverage because of an outdated misconception</a:t>
            </a:r>
          </a:p>
          <a:p>
            <a:pPr eaLnBrk="1" hangingPunct="1">
              <a:buFont typeface="Wingdings" pitchFamily="2" charset="2"/>
              <a:buChar char="§"/>
              <a:defRPr/>
            </a:pPr>
            <a:r>
              <a:rPr lang="en-US" sz="2400" dirty="0">
                <a:solidFill>
                  <a:srgbClr val="000000"/>
                </a:solidFill>
                <a:cs typeface="+mn-cs"/>
              </a:rPr>
              <a:t>Many insurance companies are already providing coverage for transition-related health care, but will later deny the </a:t>
            </a:r>
            <a:r>
              <a:rPr lang="en-US" sz="2400" dirty="0">
                <a:solidFill>
                  <a:srgbClr val="FF0000"/>
                </a:solidFill>
                <a:cs typeface="+mn-cs"/>
              </a:rPr>
              <a:t>same</a:t>
            </a:r>
            <a:r>
              <a:rPr lang="en-US" sz="2400" dirty="0">
                <a:solidFill>
                  <a:srgbClr val="000000"/>
                </a:solidFill>
                <a:cs typeface="+mn-cs"/>
              </a:rPr>
              <a:t> treatment when connected to gender transition</a:t>
            </a:r>
          </a:p>
        </p:txBody>
      </p:sp>
    </p:spTree>
    <p:extLst>
      <p:ext uri="{BB962C8B-B14F-4D97-AF65-F5344CB8AC3E}">
        <p14:creationId xmlns:p14="http://schemas.microsoft.com/office/powerpoint/2010/main" val="2719305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a:cs typeface="Arial"/>
              </a:rPr>
              <a:t>Faculty</a:t>
            </a:r>
          </a:p>
        </p:txBody>
      </p:sp>
      <p:sp>
        <p:nvSpPr>
          <p:cNvPr id="3" name="Content Placeholder 2"/>
          <p:cNvSpPr>
            <a:spLocks noGrp="1"/>
          </p:cNvSpPr>
          <p:nvPr>
            <p:ph idx="1"/>
          </p:nvPr>
        </p:nvSpPr>
        <p:spPr/>
        <p:txBody>
          <a:bodyPr>
            <a:normAutofit lnSpcReduction="10000"/>
          </a:bodyPr>
          <a:lstStyle/>
          <a:p>
            <a:r>
              <a:rPr lang="en-US" sz="2400" dirty="0">
                <a:latin typeface="Arial"/>
                <a:cs typeface="Arial"/>
              </a:rPr>
              <a:t>Danielle Castro, Project Director, </a:t>
            </a:r>
            <a:r>
              <a:rPr lang="en-US" sz="2400" i="1" dirty="0">
                <a:latin typeface="Arial"/>
                <a:cs typeface="Arial"/>
              </a:rPr>
              <a:t>Center of Excellence for Transgender Health</a:t>
            </a:r>
            <a:endParaRPr lang="en-US" sz="2400" dirty="0">
              <a:latin typeface="Arial"/>
              <a:cs typeface="Arial"/>
            </a:endParaRPr>
          </a:p>
          <a:p>
            <a:r>
              <a:rPr lang="en-US" sz="2400" dirty="0">
                <a:latin typeface="Arial"/>
                <a:cs typeface="Arial"/>
              </a:rPr>
              <a:t>Alison Gill, Senior Partner, </a:t>
            </a:r>
            <a:r>
              <a:rPr lang="en-US" sz="2400" i="1" dirty="0">
                <a:latin typeface="Arial"/>
                <a:cs typeface="Arial"/>
              </a:rPr>
              <a:t>The Parallax Group</a:t>
            </a:r>
            <a:endParaRPr lang="en-US" sz="2400" dirty="0">
              <a:latin typeface="Arial"/>
              <a:cs typeface="Arial"/>
            </a:endParaRPr>
          </a:p>
          <a:p>
            <a:r>
              <a:rPr lang="en-US" sz="2400" dirty="0" err="1">
                <a:latin typeface="Arial"/>
                <a:cs typeface="Arial"/>
              </a:rPr>
              <a:t>Anand</a:t>
            </a:r>
            <a:r>
              <a:rPr lang="en-US" sz="2400" dirty="0">
                <a:latin typeface="Arial"/>
                <a:cs typeface="Arial"/>
              </a:rPr>
              <a:t> </a:t>
            </a:r>
            <a:r>
              <a:rPr lang="en-US" sz="2400" dirty="0" err="1">
                <a:latin typeface="Arial"/>
                <a:cs typeface="Arial"/>
              </a:rPr>
              <a:t>Kalra</a:t>
            </a:r>
            <a:r>
              <a:rPr lang="en-US" sz="2400" dirty="0">
                <a:latin typeface="Arial"/>
                <a:cs typeface="Arial"/>
              </a:rPr>
              <a:t>, Health Program Manager, </a:t>
            </a:r>
            <a:r>
              <a:rPr lang="en-US" sz="2400" i="1" dirty="0">
                <a:latin typeface="Arial"/>
                <a:cs typeface="Arial"/>
              </a:rPr>
              <a:t>Transgender Law Center</a:t>
            </a:r>
            <a:endParaRPr lang="en-US" sz="2400" dirty="0">
              <a:latin typeface="Arial"/>
              <a:cs typeface="Arial"/>
            </a:endParaRPr>
          </a:p>
          <a:p>
            <a:r>
              <a:rPr lang="en-US" sz="2400" dirty="0">
                <a:latin typeface="Arial"/>
                <a:cs typeface="Arial"/>
              </a:rPr>
              <a:t>Omar Gonzalez-Pagan, Staff Attorney, </a:t>
            </a:r>
            <a:r>
              <a:rPr lang="en-US" sz="2400" i="1" dirty="0">
                <a:latin typeface="Arial"/>
                <a:cs typeface="Arial"/>
              </a:rPr>
              <a:t>Lambda Legal</a:t>
            </a:r>
          </a:p>
          <a:p>
            <a:endParaRPr lang="en-US" sz="2900" dirty="0">
              <a:latin typeface="Arial"/>
              <a:cs typeface="Arial"/>
            </a:endParaRPr>
          </a:p>
          <a:p>
            <a:pPr marL="0" indent="0">
              <a:buNone/>
            </a:pPr>
            <a:r>
              <a:rPr lang="en-US" sz="2300" u="sng" dirty="0">
                <a:latin typeface="Arial"/>
                <a:cs typeface="Arial"/>
              </a:rPr>
              <a:t>Target Audience</a:t>
            </a:r>
          </a:p>
          <a:p>
            <a:pPr marL="0" indent="0">
              <a:buNone/>
            </a:pPr>
            <a:r>
              <a:rPr lang="en-US" sz="2300" dirty="0">
                <a:latin typeface="Arial"/>
                <a:cs typeface="Arial"/>
              </a:rPr>
              <a:t>This activity has been designed to meet the educational needs of physicians and other health care providers involved in the care of patients with HIV.</a:t>
            </a:r>
          </a:p>
          <a:p>
            <a:endParaRPr lang="en-US" dirty="0"/>
          </a:p>
        </p:txBody>
      </p:sp>
    </p:spTree>
    <p:extLst>
      <p:ext uri="{BB962C8B-B14F-4D97-AF65-F5344CB8AC3E}">
        <p14:creationId xmlns:p14="http://schemas.microsoft.com/office/powerpoint/2010/main" val="1173711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t" anchorCtr="0" compatLnSpc="1">
            <a:prstTxWarp prst="textNoShape">
              <a:avLst/>
            </a:prstTxWarp>
            <a:normAutofit fontScale="90000"/>
          </a:bodyPr>
          <a:lstStyle/>
          <a:p>
            <a:r>
              <a:rPr lang="en-US" dirty="0">
                <a:solidFill>
                  <a:srgbClr val="000000"/>
                </a:solidFill>
                <a:latin typeface="Arial" charset="0"/>
              </a:rPr>
              <a:t>Legal Tools: Section 1557 of the Affordable Care Act</a:t>
            </a:r>
          </a:p>
        </p:txBody>
      </p:sp>
      <p:sp>
        <p:nvSpPr>
          <p:cNvPr id="3" name="Content Placeholder 2"/>
          <p:cNvSpPr>
            <a:spLocks noGrp="1"/>
          </p:cNvSpPr>
          <p:nvPr>
            <p:ph idx="1"/>
          </p:nvPr>
        </p:nvSpPr>
        <p:spPr/>
        <p:txBody>
          <a:bodyPr vert="horz" wrap="square" lIns="91440" tIns="45720" rIns="91440" bIns="45720" numCol="1" anchor="t" anchorCtr="0" compatLnSpc="1">
            <a:prstTxWarp prst="textNoShape">
              <a:avLst/>
            </a:prstTxWarp>
            <a:normAutofit/>
          </a:bodyPr>
          <a:lstStyle/>
          <a:p>
            <a:pPr>
              <a:buFont typeface="Wingdings" charset="0"/>
              <a:buChar char="§"/>
            </a:pPr>
            <a:r>
              <a:rPr lang="en-US" dirty="0">
                <a:solidFill>
                  <a:srgbClr val="000000"/>
                </a:solidFill>
                <a:latin typeface="Arial"/>
                <a:cs typeface="Arial"/>
              </a:rPr>
              <a:t>Section 1557 of the Affordable Care Act prohibits discrimination “on the basis of sex” in any health program or activity covered by the ACA.</a:t>
            </a:r>
          </a:p>
          <a:p>
            <a:pPr>
              <a:buFont typeface="Wingdings" charset="0"/>
              <a:buChar char="§"/>
            </a:pPr>
            <a:r>
              <a:rPr lang="en-US" dirty="0">
                <a:solidFill>
                  <a:srgbClr val="000000"/>
                </a:solidFill>
                <a:latin typeface="Arial"/>
                <a:cs typeface="Arial"/>
              </a:rPr>
              <a:t>In the proposed regulations, “on the basis of sex” is explicitly defined to include “sex stereotyping” and “gender identity.”</a:t>
            </a:r>
          </a:p>
          <a:p>
            <a:pPr>
              <a:buFont typeface="Wingdings" charset="0"/>
              <a:buChar char="§"/>
            </a:pPr>
            <a:r>
              <a:rPr lang="en-US" dirty="0">
                <a:solidFill>
                  <a:srgbClr val="000000"/>
                </a:solidFill>
                <a:latin typeface="Arial"/>
                <a:cs typeface="Arial"/>
              </a:rPr>
              <a:t>Other Federal Laws (Title VII, Title IX).</a:t>
            </a:r>
          </a:p>
        </p:txBody>
      </p:sp>
    </p:spTree>
    <p:extLst>
      <p:ext uri="{BB962C8B-B14F-4D97-AF65-F5344CB8AC3E}">
        <p14:creationId xmlns:p14="http://schemas.microsoft.com/office/powerpoint/2010/main" val="303691624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t" anchorCtr="0" compatLnSpc="1">
            <a:prstTxWarp prst="textNoShape">
              <a:avLst/>
            </a:prstTxWarp>
            <a:normAutofit fontScale="90000"/>
          </a:bodyPr>
          <a:lstStyle/>
          <a:p>
            <a:r>
              <a:rPr lang="en-US" dirty="0">
                <a:solidFill>
                  <a:srgbClr val="000000"/>
                </a:solidFill>
                <a:latin typeface="Arial" charset="0"/>
              </a:rPr>
              <a:t>Examples of Section 1557 Enforcement</a:t>
            </a:r>
          </a:p>
        </p:txBody>
      </p:sp>
      <p:sp>
        <p:nvSpPr>
          <p:cNvPr id="3" name="Content Placeholder 2"/>
          <p:cNvSpPr>
            <a:spLocks noGrp="1"/>
          </p:cNvSpPr>
          <p:nvPr>
            <p:ph idx="1"/>
          </p:nvPr>
        </p:nvSpPr>
        <p:spPr/>
        <p:txBody>
          <a:bodyPr vert="horz" wrap="square" lIns="91440" tIns="45720" rIns="91440" bIns="45720" numCol="1" anchor="t" anchorCtr="0" compatLnSpc="1">
            <a:prstTxWarp prst="textNoShape">
              <a:avLst/>
            </a:prstTxWarp>
            <a:normAutofit/>
          </a:bodyPr>
          <a:lstStyle/>
          <a:p>
            <a:pPr>
              <a:buFont typeface="Wingdings" charset="0"/>
              <a:buChar char="§"/>
            </a:pPr>
            <a:r>
              <a:rPr lang="en-US" sz="2400" i="1" u="sng" dirty="0">
                <a:solidFill>
                  <a:srgbClr val="000000"/>
                </a:solidFill>
                <a:latin typeface="Arial" charset="0"/>
              </a:rPr>
              <a:t>Rumble v. Fairview Health Services</a:t>
            </a:r>
          </a:p>
          <a:p>
            <a:pPr lvl="1">
              <a:buFont typeface="Wingdings" charset="0"/>
              <a:buChar char="§"/>
            </a:pPr>
            <a:r>
              <a:rPr lang="en-US" sz="2400" dirty="0">
                <a:solidFill>
                  <a:srgbClr val="000000"/>
                </a:solidFill>
                <a:latin typeface="Arial" charset="0"/>
              </a:rPr>
              <a:t>District Court of Minnesota (2015)</a:t>
            </a:r>
          </a:p>
          <a:p>
            <a:pPr lvl="1">
              <a:buFont typeface="Wingdings" charset="0"/>
              <a:buChar char="§"/>
            </a:pPr>
            <a:r>
              <a:rPr lang="en-US" sz="2400" dirty="0">
                <a:solidFill>
                  <a:srgbClr val="000000"/>
                </a:solidFill>
                <a:latin typeface="Arial" charset="0"/>
              </a:rPr>
              <a:t>The court held that “Section 1557 protects plaintiffs … who allege discrimination based on “gender identity.’” </a:t>
            </a:r>
          </a:p>
          <a:p>
            <a:pPr>
              <a:buFont typeface="Wingdings" charset="0"/>
              <a:buChar char="§"/>
            </a:pPr>
            <a:r>
              <a:rPr lang="en-US" sz="2400" i="1" u="sng" dirty="0">
                <a:solidFill>
                  <a:srgbClr val="000000"/>
                </a:solidFill>
                <a:latin typeface="Arial" charset="0"/>
              </a:rPr>
              <a:t>Brooklyn Hospital Center </a:t>
            </a:r>
          </a:p>
          <a:p>
            <a:pPr lvl="1">
              <a:buFont typeface="Wingdings" charset="0"/>
              <a:buChar char="§"/>
            </a:pPr>
            <a:r>
              <a:rPr lang="en-US" sz="2400" dirty="0">
                <a:solidFill>
                  <a:srgbClr val="000000"/>
                </a:solidFill>
                <a:latin typeface="Arial" charset="0"/>
              </a:rPr>
              <a:t>HHS-OCR Administrative Enforcement</a:t>
            </a:r>
          </a:p>
          <a:p>
            <a:pPr lvl="1">
              <a:buFont typeface="Wingdings" charset="0"/>
              <a:buChar char="§"/>
            </a:pPr>
            <a:r>
              <a:rPr lang="en-US" sz="2400" dirty="0">
                <a:solidFill>
                  <a:srgbClr val="000000"/>
                </a:solidFill>
                <a:latin typeface="Arial" charset="0"/>
              </a:rPr>
              <a:t>Hospital entered into voluntary resolution agreement after OCR investigation on hospital’s treatment of transgender patients. </a:t>
            </a:r>
          </a:p>
        </p:txBody>
      </p:sp>
    </p:spTree>
    <p:extLst>
      <p:ext uri="{BB962C8B-B14F-4D97-AF65-F5344CB8AC3E}">
        <p14:creationId xmlns:p14="http://schemas.microsoft.com/office/powerpoint/2010/main" val="196543326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539" y="140959"/>
            <a:ext cx="8943461" cy="1143000"/>
          </a:xfrm>
        </p:spPr>
        <p:txBody>
          <a:bodyPr vert="horz" wrap="square" lIns="91440" tIns="45720" rIns="91440" bIns="45720" numCol="1" anchor="t" anchorCtr="0" compatLnSpc="1">
            <a:prstTxWarp prst="textNoShape">
              <a:avLst/>
            </a:prstTxWarp>
            <a:normAutofit fontScale="90000"/>
          </a:bodyPr>
          <a:lstStyle/>
          <a:p>
            <a:r>
              <a:rPr lang="en-US" dirty="0">
                <a:solidFill>
                  <a:srgbClr val="000000"/>
                </a:solidFill>
                <a:latin typeface="Arial" charset="0"/>
              </a:rPr>
              <a:t>Legal Tools: State </a:t>
            </a:r>
            <a:br>
              <a:rPr lang="en-US" dirty="0">
                <a:solidFill>
                  <a:srgbClr val="000000"/>
                </a:solidFill>
                <a:latin typeface="Arial" charset="0"/>
              </a:rPr>
            </a:br>
            <a:r>
              <a:rPr lang="en-US" dirty="0">
                <a:solidFill>
                  <a:srgbClr val="000000"/>
                </a:solidFill>
                <a:latin typeface="Arial" charset="0"/>
              </a:rPr>
              <a:t>Non-Discrimination Laws</a:t>
            </a:r>
          </a:p>
        </p:txBody>
      </p:sp>
      <p:sp>
        <p:nvSpPr>
          <p:cNvPr id="3" name="Content Placeholder 2"/>
          <p:cNvSpPr>
            <a:spLocks noGrp="1"/>
          </p:cNvSpPr>
          <p:nvPr>
            <p:ph idx="1"/>
          </p:nvPr>
        </p:nvSpPr>
        <p:spPr>
          <a:xfrm>
            <a:off x="457200" y="1424834"/>
            <a:ext cx="8229600" cy="4525963"/>
          </a:xfrm>
        </p:spPr>
        <p:txBody>
          <a:bodyPr vert="horz" wrap="square" lIns="91440" tIns="45720" rIns="91440" bIns="45720" numCol="1" anchor="t" anchorCtr="0" compatLnSpc="1">
            <a:prstTxWarp prst="textNoShape">
              <a:avLst/>
            </a:prstTxWarp>
          </a:bodyPr>
          <a:lstStyle/>
          <a:p>
            <a:pPr>
              <a:buFont typeface="Wingdings" pitchFamily="2" charset="2"/>
              <a:buChar char="§"/>
              <a:defRPr/>
            </a:pPr>
            <a:r>
              <a:rPr lang="en-US" altLang="en-US" sz="1800" dirty="0">
                <a:solidFill>
                  <a:srgbClr val="000000"/>
                </a:solidFill>
                <a:latin typeface="Arial"/>
                <a:ea typeface="ＭＳ Ｐゴシック" pitchFamily="34" charset="-128"/>
                <a:cs typeface="Arial"/>
              </a:rPr>
              <a:t>17 states and the District of Columbia prohibit discrimination based on gender identity in public accommodations.</a:t>
            </a:r>
          </a:p>
          <a:p>
            <a:pPr>
              <a:buFont typeface="Wingdings" pitchFamily="2" charset="2"/>
              <a:buChar char="§"/>
              <a:defRPr/>
            </a:pPr>
            <a:r>
              <a:rPr lang="en-US" altLang="en-US" sz="1800" dirty="0">
                <a:solidFill>
                  <a:srgbClr val="000000"/>
                </a:solidFill>
                <a:latin typeface="Arial"/>
                <a:ea typeface="ＭＳ Ｐゴシック" pitchFamily="34" charset="-128"/>
                <a:cs typeface="Arial"/>
              </a:rPr>
              <a:t>New York covers discrimination on the basis of gender identity through regulations. </a:t>
            </a:r>
          </a:p>
        </p:txBody>
      </p:sp>
      <p:pic>
        <p:nvPicPr>
          <p:cNvPr id="13316" name="Picture 4"/>
          <p:cNvPicPr>
            <a:picLocks noChangeAspect="1" noChangeArrowheads="1"/>
          </p:cNvPicPr>
          <p:nvPr/>
        </p:nvPicPr>
        <p:blipFill>
          <a:blip r:embed="rId3">
            <a:extLst>
              <a:ext uri="{28A0092B-C50C-407E-A947-70E740481C1C}">
                <a14:useLocalDpi xmlns:a14="http://schemas.microsoft.com/office/drawing/2010/main" val="0"/>
              </a:ext>
            </a:extLst>
          </a:blip>
          <a:srcRect l="63177" t="24519" r="8701" b="7324"/>
          <a:stretch>
            <a:fillRect/>
          </a:stretch>
        </p:blipFill>
        <p:spPr bwMode="auto">
          <a:xfrm>
            <a:off x="2258056" y="2355633"/>
            <a:ext cx="5240338" cy="3852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92309308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t" anchorCtr="0" compatLnSpc="1">
            <a:prstTxWarp prst="textNoShape">
              <a:avLst/>
            </a:prstTxWarp>
            <a:normAutofit fontScale="90000"/>
          </a:bodyPr>
          <a:lstStyle/>
          <a:p>
            <a:r>
              <a:rPr lang="en-US" dirty="0">
                <a:solidFill>
                  <a:srgbClr val="000000"/>
                </a:solidFill>
                <a:latin typeface="Arial" charset="0"/>
              </a:rPr>
              <a:t>Legal Tools: </a:t>
            </a:r>
            <a:br>
              <a:rPr lang="en-US" dirty="0">
                <a:solidFill>
                  <a:srgbClr val="000000"/>
                </a:solidFill>
                <a:latin typeface="Arial" charset="0"/>
              </a:rPr>
            </a:br>
            <a:r>
              <a:rPr lang="en-US" dirty="0">
                <a:solidFill>
                  <a:srgbClr val="000000"/>
                </a:solidFill>
                <a:latin typeface="Arial" charset="0"/>
              </a:rPr>
              <a:t>State Insurance Bulletins </a:t>
            </a:r>
          </a:p>
        </p:txBody>
      </p:sp>
      <p:sp>
        <p:nvSpPr>
          <p:cNvPr id="3" name="Content Placeholder 2"/>
          <p:cNvSpPr>
            <a:spLocks noGrp="1"/>
          </p:cNvSpPr>
          <p:nvPr>
            <p:ph idx="1"/>
          </p:nvPr>
        </p:nvSpPr>
        <p:spPr/>
        <p:txBody>
          <a:bodyPr vert="horz" wrap="square" lIns="91440" tIns="45720" rIns="91440" bIns="45720" numCol="1" anchor="t" anchorCtr="0" compatLnSpc="1">
            <a:prstTxWarp prst="textNoShape">
              <a:avLst/>
            </a:prstTxWarp>
          </a:bodyPr>
          <a:lstStyle/>
          <a:p>
            <a:pPr>
              <a:buFont typeface="Wingdings" pitchFamily="2" charset="2"/>
              <a:buChar char="§"/>
              <a:defRPr/>
            </a:pPr>
            <a:r>
              <a:rPr lang="en-US" altLang="en-US" sz="2800" dirty="0">
                <a:solidFill>
                  <a:srgbClr val="000000"/>
                </a:solidFill>
                <a:latin typeface="Arial"/>
                <a:ea typeface="ＭＳ Ｐゴシック" pitchFamily="34" charset="-128"/>
                <a:cs typeface="Arial"/>
              </a:rPr>
              <a:t>15 states and the District of Columbia have issued regulatory guidance to insurance companies prohibiting discrimination on basis of gender identity in health insurance policies or contracts. </a:t>
            </a:r>
          </a:p>
          <a:p>
            <a:pPr lvl="1">
              <a:buFont typeface="Wingdings" pitchFamily="2" charset="2"/>
              <a:buChar char="§"/>
              <a:defRPr/>
            </a:pPr>
            <a:r>
              <a:rPr lang="en-US" altLang="en-US" sz="2400" dirty="0">
                <a:solidFill>
                  <a:srgbClr val="000000"/>
                </a:solidFill>
                <a:latin typeface="Arial"/>
                <a:ea typeface="ＭＳ Ｐゴシック" pitchFamily="34" charset="-128"/>
                <a:cs typeface="Arial"/>
              </a:rPr>
              <a:t>The states are: CA, CO, CT, DE, IL, MA, MD, MI, MN, NY, NV, OR, RI, VT, and WA. </a:t>
            </a:r>
          </a:p>
          <a:p>
            <a:pPr>
              <a:buFont typeface="Wingdings" pitchFamily="2" charset="2"/>
              <a:buChar char="§"/>
              <a:defRPr/>
            </a:pPr>
            <a:r>
              <a:rPr lang="en-US" altLang="en-US" sz="2800" dirty="0">
                <a:solidFill>
                  <a:srgbClr val="000000"/>
                </a:solidFill>
                <a:latin typeface="Arial"/>
                <a:ea typeface="ＭＳ Ｐゴシック" pitchFamily="34" charset="-128"/>
                <a:cs typeface="Arial"/>
              </a:rPr>
              <a:t>They are based on state and federal law requirements. </a:t>
            </a:r>
          </a:p>
          <a:p>
            <a:pPr>
              <a:buClr>
                <a:srgbClr val="99CC00"/>
              </a:buClr>
              <a:buFont typeface="Wingdings" pitchFamily="2" charset="2"/>
              <a:buChar char="§"/>
              <a:defRPr/>
            </a:pPr>
            <a:endParaRPr lang="en-US" altLang="en-US" sz="2400" dirty="0">
              <a:solidFill>
                <a:schemeClr val="bg1"/>
              </a:solidFill>
              <a:effectLst>
                <a:outerShdw blurRad="38100" dist="38100" dir="2700000" algn="tl">
                  <a:srgbClr val="000000"/>
                </a:outerShdw>
              </a:effectLst>
              <a:ea typeface="ＭＳ Ｐゴシック" pitchFamily="34" charset="-128"/>
            </a:endParaRPr>
          </a:p>
          <a:p>
            <a:pPr>
              <a:defRPr/>
            </a:pPr>
            <a:endParaRPr lang="en-US" altLang="en-US" dirty="0">
              <a:ea typeface="ＭＳ Ｐゴシック" pitchFamily="34" charset="-128"/>
            </a:endParaRPr>
          </a:p>
        </p:txBody>
      </p:sp>
    </p:spTree>
    <p:extLst>
      <p:ext uri="{BB962C8B-B14F-4D97-AF65-F5344CB8AC3E}">
        <p14:creationId xmlns:p14="http://schemas.microsoft.com/office/powerpoint/2010/main" val="16428563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t" anchorCtr="0" compatLnSpc="1">
            <a:prstTxWarp prst="textNoShape">
              <a:avLst/>
            </a:prstTxWarp>
          </a:bodyPr>
          <a:lstStyle/>
          <a:p>
            <a:r>
              <a:rPr lang="en-US" dirty="0">
                <a:solidFill>
                  <a:srgbClr val="000000"/>
                </a:solidFill>
                <a:latin typeface="Arial" charset="0"/>
              </a:rPr>
              <a:t>Resources</a:t>
            </a:r>
          </a:p>
        </p:txBody>
      </p:sp>
      <p:sp>
        <p:nvSpPr>
          <p:cNvPr id="3" name="Content Placeholder 2"/>
          <p:cNvSpPr>
            <a:spLocks noGrp="1"/>
          </p:cNvSpPr>
          <p:nvPr>
            <p:ph idx="1"/>
          </p:nvPr>
        </p:nvSpPr>
        <p:spPr/>
        <p:txBody>
          <a:bodyPr vert="horz" wrap="square" lIns="91440" tIns="45720" rIns="91440" bIns="45720" numCol="1" anchor="t" anchorCtr="0" compatLnSpc="1">
            <a:prstTxWarp prst="textNoShape">
              <a:avLst/>
            </a:prstTxWarp>
            <a:normAutofit/>
          </a:bodyPr>
          <a:lstStyle/>
          <a:p>
            <a:pPr>
              <a:buFont typeface="Wingdings" charset="0"/>
              <a:buChar char="§"/>
            </a:pPr>
            <a:r>
              <a:rPr lang="en-US" dirty="0">
                <a:solidFill>
                  <a:srgbClr val="000000"/>
                </a:solidFill>
                <a:latin typeface="Arial" charset="0"/>
              </a:rPr>
              <a:t>Transgender Rights Toolkit</a:t>
            </a:r>
            <a:br>
              <a:rPr lang="en-US" dirty="0">
                <a:solidFill>
                  <a:srgbClr val="000000"/>
                </a:solidFill>
                <a:latin typeface="Arial" charset="0"/>
              </a:rPr>
            </a:br>
            <a:r>
              <a:rPr lang="en-US" dirty="0">
                <a:solidFill>
                  <a:srgbClr val="000000"/>
                </a:solidFill>
                <a:latin typeface="Arial" charset="0"/>
                <a:hlinkClick r:id="rId2"/>
              </a:rPr>
              <a:t>www.lambdalegal.org/trans-toolkit</a:t>
            </a:r>
            <a:endParaRPr lang="en-US" dirty="0">
              <a:solidFill>
                <a:srgbClr val="000000"/>
              </a:solidFill>
              <a:latin typeface="Arial" charset="0"/>
            </a:endParaRPr>
          </a:p>
          <a:p>
            <a:pPr>
              <a:buFont typeface="Wingdings" charset="0"/>
              <a:buChar char="§"/>
            </a:pPr>
            <a:r>
              <a:rPr lang="en-US" dirty="0">
                <a:solidFill>
                  <a:srgbClr val="000000"/>
                </a:solidFill>
                <a:latin typeface="Arial" charset="0"/>
              </a:rPr>
              <a:t>Lambda Legal Help Desk (866-542-8336)</a:t>
            </a:r>
          </a:p>
          <a:p>
            <a:pPr>
              <a:buFont typeface="Wingdings" charset="0"/>
              <a:buChar char="§"/>
            </a:pPr>
            <a:r>
              <a:rPr lang="en-US" sz="2800" dirty="0">
                <a:solidFill>
                  <a:srgbClr val="000000"/>
                </a:solidFill>
                <a:latin typeface="Arial" charset="0"/>
              </a:rPr>
              <a:t>Publications:</a:t>
            </a:r>
          </a:p>
          <a:p>
            <a:pPr lvl="1">
              <a:buFont typeface="Arial" charset="0"/>
              <a:buChar char="‒"/>
            </a:pPr>
            <a:r>
              <a:rPr lang="en-US" sz="2000" i="1" dirty="0">
                <a:solidFill>
                  <a:srgbClr val="000000"/>
                </a:solidFill>
                <a:latin typeface="Arial" charset="0"/>
              </a:rPr>
              <a:t>Creating Equal Access to Quality Health Care for Transgender Patients: Transgender-Affirming Hospital Policies</a:t>
            </a:r>
          </a:p>
          <a:p>
            <a:pPr lvl="1">
              <a:buFont typeface="Arial" charset="0"/>
              <a:buChar char="‒"/>
            </a:pPr>
            <a:r>
              <a:rPr lang="en-US" sz="2000" i="1" dirty="0">
                <a:solidFill>
                  <a:srgbClr val="000000"/>
                </a:solidFill>
                <a:latin typeface="Arial" charset="0"/>
              </a:rPr>
              <a:t>When Health Care Isn’t Caring</a:t>
            </a:r>
          </a:p>
          <a:p>
            <a:pPr lvl="1">
              <a:buFont typeface="Arial" charset="0"/>
              <a:buChar char="‒"/>
            </a:pPr>
            <a:r>
              <a:rPr lang="en-US" sz="2000" i="1" dirty="0">
                <a:solidFill>
                  <a:srgbClr val="000000"/>
                </a:solidFill>
                <a:latin typeface="Arial" charset="0"/>
              </a:rPr>
              <a:t>Health Care Rights and Transgender People</a:t>
            </a:r>
          </a:p>
          <a:p>
            <a:pPr lvl="1">
              <a:buFont typeface="Arial" charset="0"/>
              <a:buChar char="‒"/>
            </a:pPr>
            <a:r>
              <a:rPr lang="en-US" sz="2000" i="1" dirty="0">
                <a:solidFill>
                  <a:srgbClr val="000000"/>
                </a:solidFill>
                <a:latin typeface="Arial" charset="0"/>
              </a:rPr>
              <a:t>Medicare Benefits and Transgender People</a:t>
            </a:r>
            <a:endParaRPr lang="en-US" dirty="0">
              <a:solidFill>
                <a:srgbClr val="000000"/>
              </a:solidFill>
              <a:latin typeface="Arial" charset="0"/>
            </a:endParaRPr>
          </a:p>
        </p:txBody>
      </p:sp>
    </p:spTree>
    <p:extLst>
      <p:ext uri="{BB962C8B-B14F-4D97-AF65-F5344CB8AC3E}">
        <p14:creationId xmlns:p14="http://schemas.microsoft.com/office/powerpoint/2010/main" val="43693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t" anchorCtr="0" compatLnSpc="1">
            <a:prstTxWarp prst="textNoShape">
              <a:avLst/>
            </a:prstTxWarp>
          </a:bodyPr>
          <a:lstStyle/>
          <a:p>
            <a:r>
              <a:rPr lang="en-US" dirty="0">
                <a:solidFill>
                  <a:srgbClr val="000000"/>
                </a:solidFill>
                <a:latin typeface="Arial" charset="0"/>
              </a:rPr>
              <a:t>Thank you. </a:t>
            </a:r>
          </a:p>
        </p:txBody>
      </p:sp>
      <p:sp>
        <p:nvSpPr>
          <p:cNvPr id="3" name="Content Placeholder 2"/>
          <p:cNvSpPr>
            <a:spLocks noGrp="1"/>
          </p:cNvSpPr>
          <p:nvPr>
            <p:ph idx="1"/>
          </p:nvPr>
        </p:nvSpPr>
        <p:spPr/>
        <p:txBody>
          <a:bodyPr vert="horz" wrap="square" lIns="91440" tIns="45720" rIns="91440" bIns="45720" numCol="1" anchor="t" anchorCtr="0" compatLnSpc="1">
            <a:prstTxWarp prst="textNoShape">
              <a:avLst/>
            </a:prstTxWarp>
          </a:bodyPr>
          <a:lstStyle/>
          <a:p>
            <a:pPr marL="0" indent="0">
              <a:spcBef>
                <a:spcPct val="0"/>
              </a:spcBef>
              <a:buClr>
                <a:srgbClr val="99CC00"/>
              </a:buClr>
              <a:buFontTx/>
              <a:buNone/>
            </a:pPr>
            <a:r>
              <a:rPr lang="en-US" sz="2400" dirty="0">
                <a:solidFill>
                  <a:srgbClr val="000000"/>
                </a:solidFill>
                <a:latin typeface="Arial" charset="0"/>
              </a:rPr>
              <a:t>Omar Gonzalez-Pagan</a:t>
            </a:r>
          </a:p>
          <a:p>
            <a:pPr marL="0" indent="0">
              <a:spcBef>
                <a:spcPct val="0"/>
              </a:spcBef>
              <a:buClr>
                <a:srgbClr val="99CC00"/>
              </a:buClr>
              <a:buFontTx/>
              <a:buNone/>
            </a:pPr>
            <a:r>
              <a:rPr lang="en-US" sz="2400" dirty="0">
                <a:solidFill>
                  <a:srgbClr val="000000"/>
                </a:solidFill>
                <a:latin typeface="Arial" charset="0"/>
              </a:rPr>
              <a:t>Staff Attorney </a:t>
            </a:r>
          </a:p>
          <a:p>
            <a:pPr marL="0" indent="0">
              <a:spcBef>
                <a:spcPct val="0"/>
              </a:spcBef>
              <a:buClr>
                <a:srgbClr val="99CC00"/>
              </a:buClr>
              <a:buFontTx/>
              <a:buNone/>
            </a:pPr>
            <a:endParaRPr lang="en-US" sz="2400" dirty="0">
              <a:solidFill>
                <a:srgbClr val="000000"/>
              </a:solidFill>
              <a:latin typeface="Arial" charset="0"/>
            </a:endParaRPr>
          </a:p>
          <a:p>
            <a:pPr marL="0" indent="0">
              <a:spcBef>
                <a:spcPct val="0"/>
              </a:spcBef>
              <a:buClr>
                <a:srgbClr val="99CC00"/>
              </a:buClr>
              <a:buFontTx/>
              <a:buNone/>
            </a:pPr>
            <a:r>
              <a:rPr lang="en-US" sz="2400" dirty="0">
                <a:solidFill>
                  <a:srgbClr val="000000"/>
                </a:solidFill>
                <a:latin typeface="Arial" charset="0"/>
              </a:rPr>
              <a:t>Lambda Legal  </a:t>
            </a:r>
          </a:p>
          <a:p>
            <a:pPr marL="0" indent="0">
              <a:spcBef>
                <a:spcPct val="0"/>
              </a:spcBef>
              <a:buClr>
                <a:srgbClr val="99CC00"/>
              </a:buClr>
              <a:buFontTx/>
              <a:buNone/>
            </a:pPr>
            <a:r>
              <a:rPr lang="en-US" sz="2400" dirty="0">
                <a:solidFill>
                  <a:srgbClr val="000000"/>
                </a:solidFill>
                <a:latin typeface="Arial" charset="0"/>
              </a:rPr>
              <a:t>120 Wall Street, 19th Floor</a:t>
            </a:r>
          </a:p>
          <a:p>
            <a:pPr marL="0" indent="0">
              <a:spcBef>
                <a:spcPct val="0"/>
              </a:spcBef>
              <a:buClr>
                <a:srgbClr val="99CC00"/>
              </a:buClr>
              <a:buFontTx/>
              <a:buNone/>
            </a:pPr>
            <a:r>
              <a:rPr lang="en-US" sz="2400" dirty="0">
                <a:solidFill>
                  <a:srgbClr val="000000"/>
                </a:solidFill>
                <a:latin typeface="Arial" charset="0"/>
              </a:rPr>
              <a:t>New York, New York 10005 </a:t>
            </a:r>
          </a:p>
          <a:p>
            <a:pPr marL="0" indent="0">
              <a:spcBef>
                <a:spcPct val="0"/>
              </a:spcBef>
              <a:buClr>
                <a:srgbClr val="99CC00"/>
              </a:buClr>
              <a:buFontTx/>
              <a:buNone/>
            </a:pPr>
            <a:endParaRPr lang="en-US" sz="2400" dirty="0">
              <a:solidFill>
                <a:srgbClr val="000000"/>
              </a:solidFill>
              <a:latin typeface="Arial" charset="0"/>
            </a:endParaRPr>
          </a:p>
          <a:p>
            <a:pPr marL="0" indent="0">
              <a:spcBef>
                <a:spcPct val="0"/>
              </a:spcBef>
              <a:buClr>
                <a:srgbClr val="99CC00"/>
              </a:buClr>
              <a:buFontTx/>
              <a:buNone/>
            </a:pPr>
            <a:r>
              <a:rPr lang="en-US" sz="2400" dirty="0">
                <a:solidFill>
                  <a:srgbClr val="000000"/>
                </a:solidFill>
                <a:latin typeface="Arial" charset="0"/>
              </a:rPr>
              <a:t>Phone: 212-809-8585 Fax: 212-809-0055</a:t>
            </a:r>
          </a:p>
          <a:p>
            <a:pPr marL="0" indent="0">
              <a:spcBef>
                <a:spcPct val="0"/>
              </a:spcBef>
              <a:buClr>
                <a:srgbClr val="99CC00"/>
              </a:buClr>
              <a:buFontTx/>
              <a:buNone/>
            </a:pPr>
            <a:r>
              <a:rPr lang="en-US" sz="2400" dirty="0">
                <a:solidFill>
                  <a:srgbClr val="000000"/>
                </a:solidFill>
                <a:latin typeface="Arial" charset="0"/>
              </a:rPr>
              <a:t> </a:t>
            </a:r>
          </a:p>
          <a:p>
            <a:pPr marL="0" indent="0">
              <a:spcBef>
                <a:spcPct val="0"/>
              </a:spcBef>
              <a:buClr>
                <a:srgbClr val="99CC00"/>
              </a:buClr>
              <a:buFontTx/>
              <a:buNone/>
            </a:pPr>
            <a:r>
              <a:rPr lang="en-US" sz="2400" dirty="0">
                <a:solidFill>
                  <a:srgbClr val="000000"/>
                </a:solidFill>
                <a:latin typeface="Arial" charset="0"/>
              </a:rPr>
              <a:t>E-mail: </a:t>
            </a:r>
            <a:r>
              <a:rPr lang="en-US" sz="2400" dirty="0" err="1">
                <a:solidFill>
                  <a:srgbClr val="000000"/>
                </a:solidFill>
                <a:latin typeface="Arial" charset="0"/>
              </a:rPr>
              <a:t>ogonzalez-pagan@lambdalegal.org</a:t>
            </a:r>
            <a:r>
              <a:rPr lang="en-US" sz="2400" dirty="0">
                <a:solidFill>
                  <a:srgbClr val="000000"/>
                </a:solidFill>
                <a:latin typeface="Arial" charset="0"/>
              </a:rPr>
              <a:t>    </a:t>
            </a:r>
          </a:p>
        </p:txBody>
      </p:sp>
    </p:spTree>
    <p:extLst>
      <p:ext uri="{BB962C8B-B14F-4D97-AF65-F5344CB8AC3E}">
        <p14:creationId xmlns:p14="http://schemas.microsoft.com/office/powerpoint/2010/main" val="347873236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23333"/>
          <a:stretch/>
        </p:blipFill>
        <p:spPr>
          <a:xfrm>
            <a:off x="2565708" y="2118115"/>
            <a:ext cx="4343400" cy="2497455"/>
          </a:xfrm>
          <a:prstGeom prst="rect">
            <a:avLst/>
          </a:prstGeom>
        </p:spPr>
      </p:pic>
      <p:sp>
        <p:nvSpPr>
          <p:cNvPr id="2" name="Title 1"/>
          <p:cNvSpPr>
            <a:spLocks noGrp="1"/>
          </p:cNvSpPr>
          <p:nvPr>
            <p:ph type="ctrTitle" idx="4294967295"/>
          </p:nvPr>
        </p:nvSpPr>
        <p:spPr>
          <a:xfrm>
            <a:off x="357805" y="4764088"/>
            <a:ext cx="8407400" cy="762000"/>
          </a:xfrm>
        </p:spPr>
        <p:txBody>
          <a:bodyPr anchor="t">
            <a:normAutofit/>
          </a:bodyPr>
          <a:lstStyle/>
          <a:p>
            <a:pPr eaLnBrk="1" fontAlgn="auto" hangingPunct="1">
              <a:spcAft>
                <a:spcPts val="0"/>
              </a:spcAft>
              <a:defRPr/>
            </a:pPr>
            <a:r>
              <a:rPr lang="en-US" sz="3600" cap="none" dirty="0">
                <a:latin typeface="Arial"/>
                <a:cs typeface="Arial"/>
              </a:rPr>
              <a:t>How to turn </a:t>
            </a:r>
            <a:r>
              <a:rPr lang="en-US" sz="3600" i="1" cap="none" dirty="0">
                <a:latin typeface="Arial"/>
                <a:cs typeface="Arial"/>
              </a:rPr>
              <a:t>law</a:t>
            </a:r>
            <a:r>
              <a:rPr lang="en-US" sz="3600" cap="none" dirty="0">
                <a:latin typeface="Arial"/>
                <a:cs typeface="Arial"/>
              </a:rPr>
              <a:t> and </a:t>
            </a:r>
            <a:r>
              <a:rPr lang="en-US" sz="3600" i="1" cap="none" dirty="0">
                <a:latin typeface="Arial"/>
                <a:cs typeface="Arial"/>
              </a:rPr>
              <a:t>policy</a:t>
            </a:r>
            <a:r>
              <a:rPr lang="en-US" sz="3600" cap="none" dirty="0">
                <a:latin typeface="Arial"/>
                <a:cs typeface="Arial"/>
              </a:rPr>
              <a:t> into </a:t>
            </a:r>
            <a:r>
              <a:rPr lang="en-US" sz="3600" b="1" cap="none" dirty="0">
                <a:latin typeface="Arial"/>
                <a:cs typeface="Arial"/>
              </a:rPr>
              <a:t>practice</a:t>
            </a:r>
            <a:endParaRPr lang="en-US" b="1" cap="none" dirty="0">
              <a:latin typeface="Arial"/>
              <a:cs typeface="Arial"/>
            </a:endParaRPr>
          </a:p>
        </p:txBody>
      </p:sp>
      <p:sp>
        <p:nvSpPr>
          <p:cNvPr id="3" name="Subtitle 2"/>
          <p:cNvSpPr>
            <a:spLocks noGrp="1"/>
          </p:cNvSpPr>
          <p:nvPr>
            <p:ph type="subTitle" idx="4294967295"/>
          </p:nvPr>
        </p:nvSpPr>
        <p:spPr>
          <a:xfrm>
            <a:off x="3705006" y="5502076"/>
            <a:ext cx="6705600" cy="685800"/>
          </a:xfrm>
        </p:spPr>
        <p:txBody>
          <a:bodyPr>
            <a:normAutofit fontScale="62500" lnSpcReduction="20000"/>
          </a:bodyPr>
          <a:lstStyle/>
          <a:p>
            <a:pPr eaLnBrk="1" fontAlgn="auto" hangingPunct="1">
              <a:spcAft>
                <a:spcPts val="0"/>
              </a:spcAft>
              <a:buFont typeface="Wingdings"/>
              <a:buNone/>
              <a:defRPr/>
            </a:pPr>
            <a:r>
              <a:rPr lang="en-US" dirty="0" err="1">
                <a:latin typeface="Arial"/>
                <a:cs typeface="Arial"/>
              </a:rPr>
              <a:t>Anand</a:t>
            </a:r>
            <a:r>
              <a:rPr lang="en-US" dirty="0">
                <a:latin typeface="Arial"/>
                <a:cs typeface="Arial"/>
              </a:rPr>
              <a:t> </a:t>
            </a:r>
            <a:r>
              <a:rPr lang="en-US" dirty="0" err="1">
                <a:latin typeface="Arial"/>
                <a:cs typeface="Arial"/>
              </a:rPr>
              <a:t>Kalra</a:t>
            </a:r>
            <a:endParaRPr lang="en-US" dirty="0">
              <a:latin typeface="Arial"/>
              <a:cs typeface="Arial"/>
            </a:endParaRPr>
          </a:p>
          <a:p>
            <a:pPr eaLnBrk="1" fontAlgn="auto" hangingPunct="1">
              <a:spcAft>
                <a:spcPts val="0"/>
              </a:spcAft>
              <a:buFont typeface="Wingdings"/>
              <a:buNone/>
              <a:defRPr/>
            </a:pPr>
            <a:r>
              <a:rPr lang="en-US" dirty="0" err="1">
                <a:latin typeface="Arial"/>
                <a:cs typeface="Arial"/>
              </a:rPr>
              <a:t>anand@transgenderlawcenter.org</a:t>
            </a:r>
            <a:endParaRPr lang="en-US" dirty="0">
              <a:latin typeface="Arial"/>
              <a:cs typeface="Arial"/>
            </a:endParaRPr>
          </a:p>
        </p:txBody>
      </p:sp>
      <p:sp>
        <p:nvSpPr>
          <p:cNvPr id="10244" name="Rectangle 6"/>
          <p:cNvSpPr>
            <a:spLocks noChangeArrowheads="1"/>
          </p:cNvSpPr>
          <p:nvPr/>
        </p:nvSpPr>
        <p:spPr bwMode="auto">
          <a:xfrm>
            <a:off x="1388962" y="5622118"/>
            <a:ext cx="2353491"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helvetica" panose="020B0604020202020204"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helvetica" panose="020B0604020202020204"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helvetica" panose="020B0604020202020204" pitchFamily="34" charset="0"/>
              </a:defRPr>
            </a:lvl3pPr>
            <a:lvl4pPr marL="1600200" indent="-228600">
              <a:spcBef>
                <a:spcPts val="400"/>
              </a:spcBef>
              <a:buClr>
                <a:srgbClr val="0BD0D9"/>
              </a:buClr>
              <a:buSzPct val="75000"/>
              <a:buFont typeface="Wingdings" panose="05000000000000000000" pitchFamily="2" charset="2"/>
              <a:buChar char=""/>
              <a:defRPr sz="2000">
                <a:solidFill>
                  <a:schemeClr val="tx1"/>
                </a:solidFill>
                <a:latin typeface="helvetica" panose="020B0604020202020204" pitchFamily="34" charset="0"/>
              </a:defRPr>
            </a:lvl4pPr>
            <a:lvl5pPr marL="2057400" indent="-228600">
              <a:spcBef>
                <a:spcPts val="400"/>
              </a:spcBef>
              <a:buClr>
                <a:srgbClr val="10CF9B"/>
              </a:buClr>
              <a:buSzPct val="65000"/>
              <a:buFont typeface="Wingdings" panose="05000000000000000000" pitchFamily="2" charset="2"/>
              <a:buChar char=""/>
              <a:defRPr sz="2000">
                <a:solidFill>
                  <a:schemeClr val="tx1"/>
                </a:solidFill>
                <a:latin typeface="helvetica" panose="020B0604020202020204" pitchFamily="34" charset="0"/>
              </a:defRPr>
            </a:lvl5pPr>
            <a:lvl6pPr marL="25146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helvetica" panose="020B0604020202020204" pitchFamily="34" charset="0"/>
              </a:defRPr>
            </a:lvl6pPr>
            <a:lvl7pPr marL="29718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helvetica" panose="020B0604020202020204" pitchFamily="34" charset="0"/>
              </a:defRPr>
            </a:lvl7pPr>
            <a:lvl8pPr marL="34290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helvetica" panose="020B0604020202020204" pitchFamily="34" charset="0"/>
              </a:defRPr>
            </a:lvl8pPr>
            <a:lvl9pPr marL="38862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helvetica" panose="020B0604020202020204" pitchFamily="34" charset="0"/>
              </a:defRPr>
            </a:lvl9pPr>
          </a:lstStyle>
          <a:p>
            <a:pPr eaLnBrk="1" hangingPunct="1">
              <a:spcBef>
                <a:spcPct val="0"/>
              </a:spcBef>
              <a:buClrTx/>
              <a:buSzTx/>
              <a:buFontTx/>
              <a:buNone/>
            </a:pPr>
            <a:r>
              <a:rPr lang="en-US" sz="2000" dirty="0">
                <a:solidFill>
                  <a:srgbClr val="000000"/>
                </a:solidFill>
                <a:latin typeface="Arial"/>
                <a:cs typeface="Arial"/>
              </a:rPr>
              <a:t>April 20, 2016</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1629" y="381000"/>
            <a:ext cx="7790688" cy="1149096"/>
          </a:xfrm>
          <a:prstGeom prst="rect">
            <a:avLst/>
          </a:prstGeom>
        </p:spPr>
      </p:pic>
    </p:spTree>
    <p:extLst>
      <p:ext uri="{BB962C8B-B14F-4D97-AF65-F5344CB8AC3E}">
        <p14:creationId xmlns:p14="http://schemas.microsoft.com/office/powerpoint/2010/main" val="201668247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533400" y="228600"/>
            <a:ext cx="8153400" cy="990600"/>
          </a:xfrm>
        </p:spPr>
        <p:txBody>
          <a:bodyPr/>
          <a:lstStyle/>
          <a:p>
            <a:pPr eaLnBrk="1" hangingPunct="1"/>
            <a:r>
              <a:rPr lang="en-US" dirty="0">
                <a:latin typeface="Arial"/>
                <a:cs typeface="Arial"/>
              </a:rPr>
              <a:t>Five types of system barriers</a:t>
            </a:r>
          </a:p>
        </p:txBody>
      </p:sp>
      <p:sp>
        <p:nvSpPr>
          <p:cNvPr id="13315" name="Content Placeholder 2"/>
          <p:cNvSpPr>
            <a:spLocks noGrp="1"/>
          </p:cNvSpPr>
          <p:nvPr>
            <p:ph sz="quarter" idx="1"/>
          </p:nvPr>
        </p:nvSpPr>
        <p:spPr>
          <a:xfrm>
            <a:off x="612775" y="1600200"/>
            <a:ext cx="8153400" cy="4495800"/>
          </a:xfrm>
        </p:spPr>
        <p:txBody>
          <a:bodyPr>
            <a:normAutofit fontScale="92500" lnSpcReduction="10000"/>
          </a:bodyPr>
          <a:lstStyle/>
          <a:p>
            <a:pPr eaLnBrk="1" hangingPunct="1">
              <a:defRPr/>
            </a:pPr>
            <a:r>
              <a:rPr lang="en-US" dirty="0">
                <a:latin typeface="Arial"/>
                <a:cs typeface="Arial"/>
              </a:rPr>
              <a:t>Cost of health care/health coverage</a:t>
            </a:r>
          </a:p>
          <a:p>
            <a:pPr eaLnBrk="1" hangingPunct="1">
              <a:defRPr/>
            </a:pPr>
            <a:r>
              <a:rPr lang="en-US" dirty="0">
                <a:latin typeface="Arial"/>
                <a:cs typeface="Arial"/>
              </a:rPr>
              <a:t>Denial of private insurance</a:t>
            </a:r>
          </a:p>
          <a:p>
            <a:pPr lvl="1" indent="-319088" eaLnBrk="1" hangingPunct="1">
              <a:buFont typeface="Wingdings" pitchFamily="2" charset="2"/>
              <a:buChar char=""/>
              <a:defRPr/>
            </a:pPr>
            <a:r>
              <a:rPr lang="en-US" dirty="0">
                <a:latin typeface="Arial"/>
                <a:cs typeface="Arial"/>
              </a:rPr>
              <a:t>Pre-existing conditions</a:t>
            </a:r>
          </a:p>
          <a:p>
            <a:pPr eaLnBrk="1" hangingPunct="1">
              <a:defRPr/>
            </a:pPr>
            <a:r>
              <a:rPr lang="en-US" dirty="0">
                <a:latin typeface="Arial"/>
                <a:cs typeface="Arial"/>
              </a:rPr>
              <a:t>Exclusions of transition-related and gender-specific care</a:t>
            </a:r>
          </a:p>
          <a:p>
            <a:pPr lvl="1" eaLnBrk="1" hangingPunct="1">
              <a:defRPr/>
            </a:pPr>
            <a:r>
              <a:rPr lang="en-US" b="1" dirty="0">
                <a:latin typeface="Arial"/>
                <a:cs typeface="Arial"/>
              </a:rPr>
              <a:t>Denials of care</a:t>
            </a:r>
          </a:p>
          <a:p>
            <a:pPr eaLnBrk="1" hangingPunct="1">
              <a:defRPr/>
            </a:pPr>
            <a:r>
              <a:rPr lang="en-US" b="1" dirty="0">
                <a:latin typeface="Arial"/>
                <a:cs typeface="Arial"/>
              </a:rPr>
              <a:t>Bureaucracy once you have coverage</a:t>
            </a:r>
          </a:p>
          <a:p>
            <a:pPr eaLnBrk="1" hangingPunct="1">
              <a:defRPr/>
            </a:pPr>
            <a:r>
              <a:rPr lang="en-US" b="1" dirty="0">
                <a:latin typeface="Arial"/>
                <a:cs typeface="Arial"/>
              </a:rPr>
              <a:t>Shortage of educated and/or in-network providers</a:t>
            </a:r>
          </a:p>
        </p:txBody>
      </p:sp>
    </p:spTree>
    <p:extLst>
      <p:ext uri="{BB962C8B-B14F-4D97-AF65-F5344CB8AC3E}">
        <p14:creationId xmlns:p14="http://schemas.microsoft.com/office/powerpoint/2010/main" val="290122744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Insurance Division Bulletins</a:t>
            </a:r>
          </a:p>
        </p:txBody>
      </p:sp>
      <p:sp>
        <p:nvSpPr>
          <p:cNvPr id="3" name="Content Placeholder 2"/>
          <p:cNvSpPr>
            <a:spLocks noGrp="1"/>
          </p:cNvSpPr>
          <p:nvPr>
            <p:ph sz="quarter" idx="1"/>
          </p:nvPr>
        </p:nvSpPr>
        <p:spPr/>
        <p:txBody>
          <a:bodyPr>
            <a:normAutofit lnSpcReduction="10000"/>
          </a:bodyPr>
          <a:lstStyle/>
          <a:p>
            <a:r>
              <a:rPr lang="en-US" sz="2800" dirty="0">
                <a:latin typeface="Arial"/>
                <a:cs typeface="Arial"/>
              </a:rPr>
              <a:t>State agency guidance to insurers about how to apply state law to the insurance plans offered</a:t>
            </a:r>
          </a:p>
          <a:p>
            <a:pPr>
              <a:buNone/>
            </a:pPr>
            <a:endParaRPr lang="en-US" sz="3200" dirty="0">
              <a:latin typeface="Arial"/>
              <a:cs typeface="Arial"/>
            </a:endParaRPr>
          </a:p>
          <a:p>
            <a:r>
              <a:rPr lang="en-US" dirty="0">
                <a:latin typeface="Arial"/>
                <a:cs typeface="Arial"/>
              </a:rPr>
              <a:t>States have gender identity non-discrimination provisions, especially public accommodations laws</a:t>
            </a:r>
          </a:p>
          <a:p>
            <a:endParaRPr lang="en-US" dirty="0">
              <a:latin typeface="Arial"/>
              <a:cs typeface="Arial"/>
            </a:endParaRPr>
          </a:p>
          <a:p>
            <a:r>
              <a:rPr lang="en-US" dirty="0">
                <a:latin typeface="Arial"/>
                <a:cs typeface="Arial"/>
              </a:rPr>
              <a:t>Applies to fully managed plans (not self-insured plans)</a:t>
            </a:r>
          </a:p>
        </p:txBody>
      </p:sp>
    </p:spTree>
    <p:extLst>
      <p:ext uri="{BB962C8B-B14F-4D97-AF65-F5344CB8AC3E}">
        <p14:creationId xmlns:p14="http://schemas.microsoft.com/office/powerpoint/2010/main" val="19286737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a:cs typeface="Arial"/>
              </a:rPr>
              <a:t>Implementation Concerns</a:t>
            </a:r>
          </a:p>
        </p:txBody>
      </p:sp>
      <p:sp>
        <p:nvSpPr>
          <p:cNvPr id="3" name="Content Placeholder 2"/>
          <p:cNvSpPr>
            <a:spLocks noGrp="1"/>
          </p:cNvSpPr>
          <p:nvPr>
            <p:ph sz="quarter" idx="1"/>
          </p:nvPr>
        </p:nvSpPr>
        <p:spPr/>
        <p:txBody>
          <a:bodyPr>
            <a:normAutofit lnSpcReduction="10000"/>
          </a:bodyPr>
          <a:lstStyle/>
          <a:p>
            <a:r>
              <a:rPr lang="en-US" dirty="0">
                <a:latin typeface="Arial"/>
                <a:cs typeface="Arial"/>
              </a:rPr>
              <a:t>New exclusions (e.g., labeling certain procedures “cosmetic”)</a:t>
            </a:r>
          </a:p>
          <a:p>
            <a:endParaRPr lang="en-US" sz="2400" dirty="0">
              <a:latin typeface="Arial"/>
              <a:cs typeface="Arial"/>
            </a:endParaRPr>
          </a:p>
          <a:p>
            <a:r>
              <a:rPr lang="en-US" dirty="0">
                <a:latin typeface="Arial"/>
                <a:cs typeface="Arial"/>
              </a:rPr>
              <a:t>Shortage of trained providers (network adequacy)</a:t>
            </a:r>
          </a:p>
          <a:p>
            <a:endParaRPr lang="en-US" dirty="0">
              <a:latin typeface="Arial"/>
              <a:cs typeface="Arial"/>
            </a:endParaRPr>
          </a:p>
          <a:p>
            <a:r>
              <a:rPr lang="en-US" dirty="0">
                <a:latin typeface="Arial"/>
                <a:cs typeface="Arial"/>
              </a:rPr>
              <a:t>Insufficient cultural competency</a:t>
            </a:r>
          </a:p>
          <a:p>
            <a:pPr lvl="1"/>
            <a:r>
              <a:rPr lang="en-US" dirty="0">
                <a:latin typeface="Arial"/>
                <a:cs typeface="Arial"/>
              </a:rPr>
              <a:t>Among humans</a:t>
            </a:r>
          </a:p>
          <a:p>
            <a:pPr lvl="1"/>
            <a:r>
              <a:rPr lang="en-US" dirty="0">
                <a:latin typeface="Arial"/>
                <a:cs typeface="Arial"/>
              </a:rPr>
              <a:t>In systems</a:t>
            </a:r>
          </a:p>
          <a:p>
            <a:pPr lvl="1"/>
            <a:endParaRPr lang="en-US" dirty="0"/>
          </a:p>
        </p:txBody>
      </p:sp>
    </p:spTree>
    <p:extLst>
      <p:ext uri="{BB962C8B-B14F-4D97-AF65-F5344CB8AC3E}">
        <p14:creationId xmlns:p14="http://schemas.microsoft.com/office/powerpoint/2010/main" val="1058341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a:cs typeface="Arial"/>
              </a:rPr>
              <a:t>Education Objectives</a:t>
            </a:r>
          </a:p>
        </p:txBody>
      </p:sp>
      <p:sp>
        <p:nvSpPr>
          <p:cNvPr id="3" name="Content Placeholder 2"/>
          <p:cNvSpPr>
            <a:spLocks noGrp="1"/>
          </p:cNvSpPr>
          <p:nvPr>
            <p:ph idx="1"/>
          </p:nvPr>
        </p:nvSpPr>
        <p:spPr/>
        <p:txBody>
          <a:bodyPr>
            <a:normAutofit/>
          </a:bodyPr>
          <a:lstStyle/>
          <a:p>
            <a:pPr marL="0" indent="0">
              <a:buNone/>
            </a:pPr>
            <a:r>
              <a:rPr lang="en-US" dirty="0">
                <a:latin typeface="Arial"/>
                <a:cs typeface="Arial"/>
              </a:rPr>
              <a:t>After this presentation, participants will be able to:</a:t>
            </a:r>
          </a:p>
          <a:p>
            <a:r>
              <a:rPr lang="en-US" sz="2600">
                <a:latin typeface="Arial"/>
                <a:cs typeface="Arial"/>
              </a:rPr>
              <a:t>Explain the </a:t>
            </a:r>
            <a:r>
              <a:rPr lang="en-US" sz="2600" dirty="0">
                <a:latin typeface="Arial"/>
                <a:cs typeface="Arial"/>
              </a:rPr>
              <a:t>importance of cultural competency on LGBTQ health outcomes</a:t>
            </a:r>
          </a:p>
          <a:p>
            <a:r>
              <a:rPr lang="en-US" sz="2600" dirty="0">
                <a:latin typeface="Arial"/>
                <a:cs typeface="Arial"/>
              </a:rPr>
              <a:t>Identify requirements for a minimal level of training relevant to LGBTQ communities</a:t>
            </a:r>
          </a:p>
          <a:p>
            <a:r>
              <a:rPr lang="en-US" sz="2600" dirty="0">
                <a:latin typeface="Arial"/>
                <a:cs typeface="Arial"/>
              </a:rPr>
              <a:t>Describe best practices in HIV prevention and care for Transgender individuals</a:t>
            </a:r>
          </a:p>
        </p:txBody>
      </p:sp>
    </p:spTree>
    <p:extLst>
      <p:ext uri="{BB962C8B-B14F-4D97-AF65-F5344CB8AC3E}">
        <p14:creationId xmlns:p14="http://schemas.microsoft.com/office/powerpoint/2010/main" val="197465165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417052" cy="990600"/>
          </a:xfrm>
        </p:spPr>
        <p:txBody>
          <a:bodyPr>
            <a:normAutofit fontScale="90000"/>
          </a:bodyPr>
          <a:lstStyle/>
          <a:p>
            <a:r>
              <a:rPr lang="en-US" dirty="0">
                <a:latin typeface="Arial"/>
                <a:cs typeface="Arial"/>
              </a:rPr>
              <a:t>The Patient-Provider-Payer Triangle</a:t>
            </a:r>
          </a:p>
        </p:txBody>
      </p:sp>
      <p:sp>
        <p:nvSpPr>
          <p:cNvPr id="4" name="Hexagon 3"/>
          <p:cNvSpPr/>
          <p:nvPr/>
        </p:nvSpPr>
        <p:spPr>
          <a:xfrm>
            <a:off x="7429500" y="2922736"/>
            <a:ext cx="1600200" cy="990600"/>
          </a:xfrm>
          <a:prstGeom prst="hexago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Insurance carrier</a:t>
            </a:r>
          </a:p>
        </p:txBody>
      </p:sp>
      <p:sp>
        <p:nvSpPr>
          <p:cNvPr id="5" name="Hexagon 4"/>
          <p:cNvSpPr/>
          <p:nvPr/>
        </p:nvSpPr>
        <p:spPr>
          <a:xfrm>
            <a:off x="242534" y="2922736"/>
            <a:ext cx="1600200" cy="990600"/>
          </a:xfrm>
          <a:prstGeom prst="hexag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Health care provider</a:t>
            </a:r>
          </a:p>
        </p:txBody>
      </p:sp>
      <p:sp>
        <p:nvSpPr>
          <p:cNvPr id="7" name="Hexagon 6"/>
          <p:cNvSpPr/>
          <p:nvPr/>
        </p:nvSpPr>
        <p:spPr>
          <a:xfrm>
            <a:off x="3637788" y="1523922"/>
            <a:ext cx="1828800" cy="987552"/>
          </a:xfrm>
          <a:prstGeom prst="hexagon">
            <a:avLst/>
          </a:prstGeom>
          <a:solidFill>
            <a:schemeClr val="bg1">
              <a:lumMod val="85000"/>
            </a:schemeClr>
          </a:solidFill>
          <a:ln>
            <a:solidFill>
              <a:schemeClr val="bg1">
                <a:lumMod val="8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Government </a:t>
            </a:r>
          </a:p>
        </p:txBody>
      </p:sp>
      <p:sp>
        <p:nvSpPr>
          <p:cNvPr id="8" name="Hexagon 7"/>
          <p:cNvSpPr/>
          <p:nvPr/>
        </p:nvSpPr>
        <p:spPr>
          <a:xfrm>
            <a:off x="5829300" y="5235950"/>
            <a:ext cx="1600200" cy="990600"/>
          </a:xfrm>
          <a:prstGeom prst="hexagon">
            <a:avLst/>
          </a:prstGeom>
          <a:solidFill>
            <a:schemeClr val="bg1">
              <a:lumMod val="85000"/>
            </a:schemeClr>
          </a:solidFill>
          <a:ln>
            <a:solidFill>
              <a:schemeClr val="bg1">
                <a:lumMod val="8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Pharmacy </a:t>
            </a:r>
          </a:p>
        </p:txBody>
      </p:sp>
      <p:cxnSp>
        <p:nvCxnSpPr>
          <p:cNvPr id="9" name="Straight Arrow Connector 8"/>
          <p:cNvCxnSpPr>
            <a:stCxn id="6" idx="1"/>
            <a:endCxn id="8" idx="2"/>
          </p:cNvCxnSpPr>
          <p:nvPr/>
        </p:nvCxnSpPr>
        <p:spPr>
          <a:xfrm>
            <a:off x="3181350" y="6226550"/>
            <a:ext cx="2895600" cy="0"/>
          </a:xfrm>
          <a:prstGeom prst="straightConnector1">
            <a:avLst/>
          </a:prstGeom>
          <a:ln w="28575">
            <a:solidFill>
              <a:schemeClr val="bg1">
                <a:lumMod val="85000"/>
              </a:schemeClr>
            </a:solidFill>
            <a:tailEnd type="triangle"/>
          </a:ln>
        </p:spPr>
        <p:style>
          <a:lnRef idx="1">
            <a:schemeClr val="accent2"/>
          </a:lnRef>
          <a:fillRef idx="0">
            <a:schemeClr val="accent2"/>
          </a:fillRef>
          <a:effectRef idx="0">
            <a:schemeClr val="accent2"/>
          </a:effectRef>
          <a:fontRef idx="minor">
            <a:schemeClr val="tx1"/>
          </a:fontRef>
        </p:style>
      </p:cxnSp>
      <p:cxnSp>
        <p:nvCxnSpPr>
          <p:cNvPr id="10" name="Straight Arrow Connector 9"/>
          <p:cNvCxnSpPr>
            <a:stCxn id="8" idx="1"/>
          </p:cNvCxnSpPr>
          <p:nvPr/>
        </p:nvCxnSpPr>
        <p:spPr>
          <a:xfrm flipV="1">
            <a:off x="7181850" y="3913336"/>
            <a:ext cx="1600200" cy="2313214"/>
          </a:xfrm>
          <a:prstGeom prst="straightConnector1">
            <a:avLst/>
          </a:prstGeom>
          <a:ln w="28575">
            <a:solidFill>
              <a:schemeClr val="bg1">
                <a:lumMod val="85000"/>
              </a:schemeClr>
            </a:solidFill>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a:stCxn id="4" idx="5"/>
            <a:endCxn id="7" idx="5"/>
          </p:cNvCxnSpPr>
          <p:nvPr/>
        </p:nvCxnSpPr>
        <p:spPr>
          <a:xfrm flipH="1" flipV="1">
            <a:off x="5219700" y="1523922"/>
            <a:ext cx="3562350" cy="1398814"/>
          </a:xfrm>
          <a:prstGeom prst="straightConnector1">
            <a:avLst/>
          </a:prstGeom>
          <a:ln w="28575">
            <a:solidFill>
              <a:schemeClr val="bg1">
                <a:lumMod val="85000"/>
              </a:schemeClr>
            </a:solidFill>
            <a:tailEnd type="triangle"/>
          </a:ln>
        </p:spPr>
        <p:style>
          <a:lnRef idx="1">
            <a:schemeClr val="accent2"/>
          </a:lnRef>
          <a:fillRef idx="0">
            <a:schemeClr val="accent2"/>
          </a:fillRef>
          <a:effectRef idx="0">
            <a:schemeClr val="accent2"/>
          </a:effectRef>
          <a:fontRef idx="minor">
            <a:schemeClr val="tx1"/>
          </a:fontRef>
        </p:style>
      </p:cxnSp>
      <p:cxnSp>
        <p:nvCxnSpPr>
          <p:cNvPr id="12" name="Straight Arrow Connector 11"/>
          <p:cNvCxnSpPr>
            <a:stCxn id="7" idx="4"/>
          </p:cNvCxnSpPr>
          <p:nvPr/>
        </p:nvCxnSpPr>
        <p:spPr>
          <a:xfrm flipH="1">
            <a:off x="490184" y="1523922"/>
            <a:ext cx="3394492" cy="1398814"/>
          </a:xfrm>
          <a:prstGeom prst="straightConnector1">
            <a:avLst/>
          </a:prstGeom>
          <a:ln w="28575">
            <a:solidFill>
              <a:schemeClr val="bg1">
                <a:lumMod val="85000"/>
              </a:schemeClr>
            </a:solidFill>
            <a:tailEnd type="triangle"/>
          </a:ln>
        </p:spPr>
        <p:style>
          <a:lnRef idx="1">
            <a:schemeClr val="accent2"/>
          </a:lnRef>
          <a:fillRef idx="0">
            <a:schemeClr val="accent2"/>
          </a:fillRef>
          <a:effectRef idx="0">
            <a:schemeClr val="accent2"/>
          </a:effectRef>
          <a:fontRef idx="minor">
            <a:schemeClr val="tx1"/>
          </a:fontRef>
        </p:style>
      </p:cxnSp>
      <p:cxnSp>
        <p:nvCxnSpPr>
          <p:cNvPr id="13" name="Straight Arrow Connector 12"/>
          <p:cNvCxnSpPr>
            <a:stCxn id="5" idx="2"/>
            <a:endCxn id="6" idx="2"/>
          </p:cNvCxnSpPr>
          <p:nvPr/>
        </p:nvCxnSpPr>
        <p:spPr>
          <a:xfrm>
            <a:off x="490184" y="3913336"/>
            <a:ext cx="1586266" cy="2313214"/>
          </a:xfrm>
          <a:prstGeom prst="straightConnector1">
            <a:avLst/>
          </a:prstGeom>
          <a:ln w="28575">
            <a:solidFill>
              <a:schemeClr val="accent3"/>
            </a:solidFill>
            <a:tailEnd type="triangle"/>
          </a:ln>
        </p:spPr>
        <p:style>
          <a:lnRef idx="1">
            <a:schemeClr val="accent2"/>
          </a:lnRef>
          <a:fillRef idx="0">
            <a:schemeClr val="accent2"/>
          </a:fillRef>
          <a:effectRef idx="0">
            <a:schemeClr val="accent2"/>
          </a:effectRef>
          <a:fontRef idx="minor">
            <a:schemeClr val="tx1"/>
          </a:fontRef>
        </p:style>
      </p:cxnSp>
      <p:cxnSp>
        <p:nvCxnSpPr>
          <p:cNvPr id="16" name="Straight Arrow Connector 15"/>
          <p:cNvCxnSpPr>
            <a:stCxn id="4" idx="2"/>
            <a:endCxn id="8" idx="0"/>
          </p:cNvCxnSpPr>
          <p:nvPr/>
        </p:nvCxnSpPr>
        <p:spPr>
          <a:xfrm flipH="1">
            <a:off x="7429500" y="3913336"/>
            <a:ext cx="247650" cy="1817914"/>
          </a:xfrm>
          <a:prstGeom prst="straightConnector1">
            <a:avLst/>
          </a:prstGeom>
          <a:ln w="28575">
            <a:solidFill>
              <a:schemeClr val="bg1">
                <a:lumMod val="85000"/>
              </a:schemeClr>
            </a:solidFill>
            <a:tailEnd type="triangle"/>
          </a:ln>
        </p:spPr>
        <p:style>
          <a:lnRef idx="1">
            <a:schemeClr val="accent2"/>
          </a:lnRef>
          <a:fillRef idx="0">
            <a:schemeClr val="accent2"/>
          </a:fillRef>
          <a:effectRef idx="0">
            <a:schemeClr val="accent2"/>
          </a:effectRef>
          <a:fontRef idx="minor">
            <a:schemeClr val="tx1"/>
          </a:fontRef>
        </p:style>
      </p:cxnSp>
      <p:cxnSp>
        <p:nvCxnSpPr>
          <p:cNvPr id="17" name="Straight Arrow Connector 16"/>
          <p:cNvCxnSpPr>
            <a:stCxn id="7" idx="3"/>
          </p:cNvCxnSpPr>
          <p:nvPr/>
        </p:nvCxnSpPr>
        <p:spPr>
          <a:xfrm flipH="1">
            <a:off x="2076450" y="2017698"/>
            <a:ext cx="1561338" cy="3218252"/>
          </a:xfrm>
          <a:prstGeom prst="straightConnector1">
            <a:avLst/>
          </a:prstGeom>
          <a:ln w="28575">
            <a:solidFill>
              <a:schemeClr val="bg1">
                <a:lumMod val="85000"/>
              </a:schemeClr>
            </a:solidFill>
            <a:tailEnd type="triangle"/>
          </a:ln>
        </p:spPr>
        <p:style>
          <a:lnRef idx="1">
            <a:schemeClr val="accent2"/>
          </a:lnRef>
          <a:fillRef idx="0">
            <a:schemeClr val="accent2"/>
          </a:fillRef>
          <a:effectRef idx="0">
            <a:schemeClr val="accent2"/>
          </a:effectRef>
          <a:fontRef idx="minor">
            <a:schemeClr val="tx1"/>
          </a:fontRef>
        </p:style>
      </p:cxnSp>
      <p:cxnSp>
        <p:nvCxnSpPr>
          <p:cNvPr id="18" name="Straight Arrow Connector 17"/>
          <p:cNvCxnSpPr>
            <a:stCxn id="7" idx="1"/>
          </p:cNvCxnSpPr>
          <p:nvPr/>
        </p:nvCxnSpPr>
        <p:spPr>
          <a:xfrm>
            <a:off x="5219700" y="2511474"/>
            <a:ext cx="857250" cy="2724476"/>
          </a:xfrm>
          <a:prstGeom prst="straightConnector1">
            <a:avLst/>
          </a:prstGeom>
          <a:ln w="28575">
            <a:solidFill>
              <a:schemeClr val="bg1">
                <a:lumMod val="85000"/>
              </a:schemeClr>
            </a:solidFill>
            <a:tailEnd type="triangle"/>
          </a:ln>
        </p:spPr>
        <p:style>
          <a:lnRef idx="1">
            <a:schemeClr val="accent2"/>
          </a:lnRef>
          <a:fillRef idx="0">
            <a:schemeClr val="accent2"/>
          </a:fillRef>
          <a:effectRef idx="0">
            <a:schemeClr val="accent2"/>
          </a:effectRef>
          <a:fontRef idx="minor">
            <a:schemeClr val="tx1"/>
          </a:fontRef>
        </p:style>
      </p:cxnSp>
      <p:cxnSp>
        <p:nvCxnSpPr>
          <p:cNvPr id="19" name="Straight Arrow Connector 18"/>
          <p:cNvCxnSpPr>
            <a:stCxn id="7" idx="0"/>
          </p:cNvCxnSpPr>
          <p:nvPr/>
        </p:nvCxnSpPr>
        <p:spPr>
          <a:xfrm>
            <a:off x="5466588" y="2017698"/>
            <a:ext cx="2210562" cy="905038"/>
          </a:xfrm>
          <a:prstGeom prst="straightConnector1">
            <a:avLst/>
          </a:prstGeom>
          <a:ln w="28575">
            <a:solidFill>
              <a:schemeClr val="bg1">
                <a:lumMod val="85000"/>
              </a:schemeClr>
            </a:solidFill>
            <a:tailEnd type="triangle"/>
          </a:ln>
        </p:spPr>
        <p:style>
          <a:lnRef idx="1">
            <a:schemeClr val="accent2"/>
          </a:lnRef>
          <a:fillRef idx="0">
            <a:schemeClr val="accent2"/>
          </a:fillRef>
          <a:effectRef idx="0">
            <a:schemeClr val="accent2"/>
          </a:effectRef>
          <a:fontRef idx="minor">
            <a:schemeClr val="tx1"/>
          </a:fontRef>
        </p:style>
      </p:cxnSp>
      <p:cxnSp>
        <p:nvCxnSpPr>
          <p:cNvPr id="21" name="Straight Arrow Connector 20"/>
          <p:cNvCxnSpPr>
            <a:stCxn id="5" idx="1"/>
          </p:cNvCxnSpPr>
          <p:nvPr/>
        </p:nvCxnSpPr>
        <p:spPr>
          <a:xfrm>
            <a:off x="1595084" y="3913336"/>
            <a:ext cx="4234216" cy="1817914"/>
          </a:xfrm>
          <a:prstGeom prst="straightConnector1">
            <a:avLst/>
          </a:prstGeom>
          <a:ln w="28575">
            <a:solidFill>
              <a:schemeClr val="bg1">
                <a:lumMod val="85000"/>
              </a:schemeClr>
            </a:solidFill>
            <a:tailEnd type="triangle"/>
          </a:ln>
        </p:spPr>
        <p:style>
          <a:lnRef idx="1">
            <a:schemeClr val="accent2"/>
          </a:lnRef>
          <a:fillRef idx="0">
            <a:schemeClr val="accent2"/>
          </a:fillRef>
          <a:effectRef idx="0">
            <a:schemeClr val="accent2"/>
          </a:effectRef>
          <a:fontRef idx="minor">
            <a:schemeClr val="tx1"/>
          </a:fontRef>
        </p:style>
      </p:cxnSp>
      <p:cxnSp>
        <p:nvCxnSpPr>
          <p:cNvPr id="22" name="Straight Arrow Connector 21"/>
          <p:cNvCxnSpPr>
            <a:stCxn id="5" idx="5"/>
            <a:endCxn id="7" idx="3"/>
          </p:cNvCxnSpPr>
          <p:nvPr/>
        </p:nvCxnSpPr>
        <p:spPr>
          <a:xfrm flipV="1">
            <a:off x="1595084" y="2017698"/>
            <a:ext cx="2042704" cy="905038"/>
          </a:xfrm>
          <a:prstGeom prst="straightConnector1">
            <a:avLst/>
          </a:prstGeom>
          <a:ln w="28575">
            <a:solidFill>
              <a:schemeClr val="bg1">
                <a:lumMod val="85000"/>
              </a:schemeClr>
            </a:solidFill>
            <a:tailEnd type="triangle"/>
          </a:ln>
        </p:spPr>
        <p:style>
          <a:lnRef idx="1">
            <a:schemeClr val="accent2"/>
          </a:lnRef>
          <a:fillRef idx="0">
            <a:schemeClr val="accent2"/>
          </a:fillRef>
          <a:effectRef idx="0">
            <a:schemeClr val="accent2"/>
          </a:effectRef>
          <a:fontRef idx="minor">
            <a:schemeClr val="tx1"/>
          </a:fontRef>
        </p:style>
      </p:cxnSp>
      <p:cxnSp>
        <p:nvCxnSpPr>
          <p:cNvPr id="23" name="Straight Arrow Connector 22"/>
          <p:cNvCxnSpPr>
            <a:stCxn id="6" idx="0"/>
            <a:endCxn id="4" idx="2"/>
          </p:cNvCxnSpPr>
          <p:nvPr/>
        </p:nvCxnSpPr>
        <p:spPr>
          <a:xfrm flipV="1">
            <a:off x="3429000" y="3913336"/>
            <a:ext cx="4248150" cy="1817914"/>
          </a:xfrm>
          <a:prstGeom prst="straightConnector1">
            <a:avLst/>
          </a:prstGeom>
          <a:ln w="28575">
            <a:solidFill>
              <a:schemeClr val="bg1">
                <a:lumMod val="85000"/>
              </a:schemeClr>
            </a:solidFill>
            <a:tailEnd type="triangle"/>
          </a:ln>
        </p:spPr>
        <p:style>
          <a:lnRef idx="1">
            <a:schemeClr val="accent2"/>
          </a:lnRef>
          <a:fillRef idx="0">
            <a:schemeClr val="accent2"/>
          </a:fillRef>
          <a:effectRef idx="0">
            <a:schemeClr val="accent2"/>
          </a:effectRef>
          <a:fontRef idx="minor">
            <a:schemeClr val="tx1"/>
          </a:fontRef>
        </p:style>
      </p:cxnSp>
      <p:cxnSp>
        <p:nvCxnSpPr>
          <p:cNvPr id="24" name="Straight Arrow Connector 23"/>
          <p:cNvCxnSpPr>
            <a:stCxn id="6" idx="5"/>
            <a:endCxn id="7" idx="2"/>
          </p:cNvCxnSpPr>
          <p:nvPr/>
        </p:nvCxnSpPr>
        <p:spPr>
          <a:xfrm flipV="1">
            <a:off x="3181350" y="2511474"/>
            <a:ext cx="703326" cy="2724476"/>
          </a:xfrm>
          <a:prstGeom prst="straightConnector1">
            <a:avLst/>
          </a:prstGeom>
          <a:ln w="28575">
            <a:solidFill>
              <a:schemeClr val="bg1">
                <a:lumMod val="85000"/>
              </a:schemeClr>
            </a:solidFill>
            <a:tailEnd type="triangle"/>
          </a:ln>
        </p:spPr>
        <p:style>
          <a:lnRef idx="1">
            <a:schemeClr val="accent2"/>
          </a:lnRef>
          <a:fillRef idx="0">
            <a:schemeClr val="accent2"/>
          </a:fillRef>
          <a:effectRef idx="0">
            <a:schemeClr val="accent2"/>
          </a:effectRef>
          <a:fontRef idx="minor">
            <a:schemeClr val="tx1"/>
          </a:fontRef>
        </p:style>
      </p:cxnSp>
      <p:cxnSp>
        <p:nvCxnSpPr>
          <p:cNvPr id="25" name="Straight Arrow Connector 24"/>
          <p:cNvCxnSpPr>
            <a:stCxn id="6" idx="3"/>
            <a:endCxn id="5" idx="1"/>
          </p:cNvCxnSpPr>
          <p:nvPr/>
        </p:nvCxnSpPr>
        <p:spPr>
          <a:xfrm flipH="1" flipV="1">
            <a:off x="1595084" y="3913336"/>
            <a:ext cx="233716" cy="1817914"/>
          </a:xfrm>
          <a:prstGeom prst="straightConnector1">
            <a:avLst/>
          </a:prstGeom>
          <a:ln w="28575">
            <a:solidFill>
              <a:schemeClr val="bg1">
                <a:lumMod val="85000"/>
              </a:schemeClr>
            </a:solidFill>
            <a:tailEnd type="triangle"/>
          </a:ln>
        </p:spPr>
        <p:style>
          <a:lnRef idx="1">
            <a:schemeClr val="accent2"/>
          </a:lnRef>
          <a:fillRef idx="0">
            <a:schemeClr val="accent2"/>
          </a:fillRef>
          <a:effectRef idx="0">
            <a:schemeClr val="accent2"/>
          </a:effectRef>
          <a:fontRef idx="minor">
            <a:schemeClr val="tx1"/>
          </a:fontRef>
        </p:style>
      </p:cxnSp>
      <p:cxnSp>
        <p:nvCxnSpPr>
          <p:cNvPr id="26" name="Straight Arrow Connector 25"/>
          <p:cNvCxnSpPr>
            <a:stCxn id="8" idx="5"/>
            <a:endCxn id="7" idx="0"/>
          </p:cNvCxnSpPr>
          <p:nvPr/>
        </p:nvCxnSpPr>
        <p:spPr>
          <a:xfrm flipH="1" flipV="1">
            <a:off x="5466588" y="2017698"/>
            <a:ext cx="1715262" cy="3218252"/>
          </a:xfrm>
          <a:prstGeom prst="straightConnector1">
            <a:avLst/>
          </a:prstGeom>
          <a:ln w="28575">
            <a:solidFill>
              <a:schemeClr val="bg1">
                <a:lumMod val="85000"/>
              </a:schemeClr>
            </a:solidFill>
            <a:tailEnd type="triangle"/>
          </a:ln>
        </p:spPr>
        <p:style>
          <a:lnRef idx="1">
            <a:schemeClr val="accent2"/>
          </a:lnRef>
          <a:fillRef idx="0">
            <a:schemeClr val="accent2"/>
          </a:fillRef>
          <a:effectRef idx="0">
            <a:schemeClr val="accent2"/>
          </a:effectRef>
          <a:fontRef idx="minor">
            <a:schemeClr val="tx1"/>
          </a:fontRef>
        </p:style>
      </p:cxnSp>
      <p:cxnSp>
        <p:nvCxnSpPr>
          <p:cNvPr id="28" name="Straight Arrow Connector 27"/>
          <p:cNvCxnSpPr>
            <a:stCxn id="8" idx="3"/>
            <a:endCxn id="6" idx="0"/>
          </p:cNvCxnSpPr>
          <p:nvPr/>
        </p:nvCxnSpPr>
        <p:spPr>
          <a:xfrm flipH="1">
            <a:off x="3429000" y="5731250"/>
            <a:ext cx="2400300" cy="0"/>
          </a:xfrm>
          <a:prstGeom prst="straightConnector1">
            <a:avLst/>
          </a:prstGeom>
          <a:ln w="28575">
            <a:solidFill>
              <a:schemeClr val="bg1">
                <a:lumMod val="85000"/>
              </a:schemeClr>
            </a:solidFill>
            <a:tailEnd type="triangle"/>
          </a:ln>
        </p:spPr>
        <p:style>
          <a:lnRef idx="1">
            <a:schemeClr val="accent2"/>
          </a:lnRef>
          <a:fillRef idx="0">
            <a:schemeClr val="accent2"/>
          </a:fillRef>
          <a:effectRef idx="0">
            <a:schemeClr val="accent2"/>
          </a:effectRef>
          <a:fontRef idx="minor">
            <a:schemeClr val="tx1"/>
          </a:fontRef>
        </p:style>
      </p:cxnSp>
      <p:sp>
        <p:nvSpPr>
          <p:cNvPr id="29" name="TextBox 28"/>
          <p:cNvSpPr txBox="1"/>
          <p:nvPr/>
        </p:nvSpPr>
        <p:spPr>
          <a:xfrm rot="20292833">
            <a:off x="2982841" y="1561488"/>
            <a:ext cx="497711" cy="228600"/>
          </a:xfrm>
          <a:prstGeom prst="rect">
            <a:avLst/>
          </a:prstGeom>
          <a:solidFill>
            <a:schemeClr val="bg1">
              <a:lumMod val="85000"/>
            </a:schemeClr>
          </a:solidFill>
        </p:spPr>
        <p:txBody>
          <a:bodyPr wrap="square" rtlCol="0">
            <a:spAutoFit/>
          </a:bodyPr>
          <a:lstStyle/>
          <a:p>
            <a:pPr algn="ctr"/>
            <a:r>
              <a:rPr lang="en-US" sz="1100" dirty="0">
                <a:solidFill>
                  <a:schemeClr val="bg1"/>
                </a:solidFill>
              </a:rPr>
              <a:t>rules</a:t>
            </a:r>
          </a:p>
        </p:txBody>
      </p:sp>
      <p:sp>
        <p:nvSpPr>
          <p:cNvPr id="30" name="TextBox 29"/>
          <p:cNvSpPr txBox="1"/>
          <p:nvPr/>
        </p:nvSpPr>
        <p:spPr>
          <a:xfrm rot="17772168">
            <a:off x="3012680" y="2473605"/>
            <a:ext cx="493776" cy="228600"/>
          </a:xfrm>
          <a:prstGeom prst="rect">
            <a:avLst/>
          </a:prstGeom>
          <a:solidFill>
            <a:schemeClr val="bg1">
              <a:lumMod val="85000"/>
            </a:schemeClr>
          </a:solidFill>
        </p:spPr>
        <p:txBody>
          <a:bodyPr wrap="square" rtlCol="0">
            <a:spAutoFit/>
          </a:bodyPr>
          <a:lstStyle/>
          <a:p>
            <a:pPr algn="ctr"/>
            <a:r>
              <a:rPr lang="en-US" sz="1100" dirty="0">
                <a:solidFill>
                  <a:schemeClr val="bg1"/>
                </a:solidFill>
              </a:rPr>
              <a:t>rules</a:t>
            </a:r>
          </a:p>
        </p:txBody>
      </p:sp>
      <p:sp>
        <p:nvSpPr>
          <p:cNvPr id="31" name="TextBox 30"/>
          <p:cNvSpPr txBox="1"/>
          <p:nvPr/>
        </p:nvSpPr>
        <p:spPr>
          <a:xfrm rot="1347295">
            <a:off x="5573098" y="1931710"/>
            <a:ext cx="491170" cy="228600"/>
          </a:xfrm>
          <a:prstGeom prst="rect">
            <a:avLst/>
          </a:prstGeom>
          <a:solidFill>
            <a:schemeClr val="bg1">
              <a:lumMod val="85000"/>
            </a:schemeClr>
          </a:solidFill>
        </p:spPr>
        <p:txBody>
          <a:bodyPr wrap="square" rtlCol="0">
            <a:spAutoFit/>
          </a:bodyPr>
          <a:lstStyle/>
          <a:p>
            <a:pPr algn="ctr"/>
            <a:r>
              <a:rPr lang="en-US" sz="1100" dirty="0">
                <a:solidFill>
                  <a:schemeClr val="bg1"/>
                </a:solidFill>
              </a:rPr>
              <a:t>rules</a:t>
            </a:r>
          </a:p>
        </p:txBody>
      </p:sp>
      <p:sp>
        <p:nvSpPr>
          <p:cNvPr id="32" name="TextBox 31"/>
          <p:cNvSpPr txBox="1"/>
          <p:nvPr/>
        </p:nvSpPr>
        <p:spPr>
          <a:xfrm rot="4354837">
            <a:off x="5484139" y="3660605"/>
            <a:ext cx="493776" cy="228600"/>
          </a:xfrm>
          <a:prstGeom prst="rect">
            <a:avLst/>
          </a:prstGeom>
          <a:solidFill>
            <a:schemeClr val="bg1">
              <a:lumMod val="85000"/>
            </a:schemeClr>
          </a:solidFill>
        </p:spPr>
        <p:txBody>
          <a:bodyPr wrap="square" rtlCol="0">
            <a:spAutoFit/>
          </a:bodyPr>
          <a:lstStyle/>
          <a:p>
            <a:pPr algn="ctr"/>
            <a:r>
              <a:rPr lang="en-US" sz="1100" dirty="0">
                <a:solidFill>
                  <a:schemeClr val="bg1"/>
                </a:solidFill>
              </a:rPr>
              <a:t>rules</a:t>
            </a:r>
          </a:p>
        </p:txBody>
      </p:sp>
      <p:sp>
        <p:nvSpPr>
          <p:cNvPr id="33" name="TextBox 32"/>
          <p:cNvSpPr txBox="1"/>
          <p:nvPr/>
        </p:nvSpPr>
        <p:spPr>
          <a:xfrm rot="20292833">
            <a:off x="1987628" y="1872928"/>
            <a:ext cx="891735" cy="261610"/>
          </a:xfrm>
          <a:prstGeom prst="rect">
            <a:avLst/>
          </a:prstGeom>
          <a:solidFill>
            <a:schemeClr val="bg1">
              <a:lumMod val="85000"/>
            </a:schemeClr>
          </a:solidFill>
        </p:spPr>
        <p:txBody>
          <a:bodyPr wrap="square" rtlCol="0">
            <a:spAutoFit/>
          </a:bodyPr>
          <a:lstStyle/>
          <a:p>
            <a:pPr algn="ctr"/>
            <a:r>
              <a:rPr lang="en-US" sz="1100" dirty="0">
                <a:solidFill>
                  <a:schemeClr val="bg1"/>
                </a:solidFill>
              </a:rPr>
              <a:t>$ (funding)</a:t>
            </a:r>
          </a:p>
        </p:txBody>
      </p:sp>
      <p:sp>
        <p:nvSpPr>
          <p:cNvPr id="34" name="TextBox 33"/>
          <p:cNvSpPr txBox="1"/>
          <p:nvPr/>
        </p:nvSpPr>
        <p:spPr>
          <a:xfrm rot="1363458">
            <a:off x="6189710" y="2253107"/>
            <a:ext cx="891735" cy="228600"/>
          </a:xfrm>
          <a:prstGeom prst="rect">
            <a:avLst/>
          </a:prstGeom>
          <a:solidFill>
            <a:schemeClr val="bg1">
              <a:lumMod val="85000"/>
            </a:schemeClr>
          </a:solidFill>
        </p:spPr>
        <p:txBody>
          <a:bodyPr wrap="square" rtlCol="0">
            <a:spAutoFit/>
          </a:bodyPr>
          <a:lstStyle/>
          <a:p>
            <a:pPr algn="ctr"/>
            <a:r>
              <a:rPr lang="en-US" sz="1100" dirty="0">
                <a:solidFill>
                  <a:schemeClr val="bg1"/>
                </a:solidFill>
              </a:rPr>
              <a:t>$ (subsidy)</a:t>
            </a:r>
          </a:p>
        </p:txBody>
      </p:sp>
      <p:sp>
        <p:nvSpPr>
          <p:cNvPr id="35" name="TextBox 34"/>
          <p:cNvSpPr txBox="1"/>
          <p:nvPr/>
        </p:nvSpPr>
        <p:spPr>
          <a:xfrm rot="3726968">
            <a:off x="6627140" y="4599357"/>
            <a:ext cx="891735" cy="261610"/>
          </a:xfrm>
          <a:prstGeom prst="rect">
            <a:avLst/>
          </a:prstGeom>
          <a:solidFill>
            <a:schemeClr val="bg1">
              <a:lumMod val="85000"/>
            </a:schemeClr>
          </a:solidFill>
        </p:spPr>
        <p:txBody>
          <a:bodyPr wrap="square" rtlCol="0">
            <a:spAutoFit/>
          </a:bodyPr>
          <a:lstStyle/>
          <a:p>
            <a:pPr algn="ctr"/>
            <a:r>
              <a:rPr lang="en-US" sz="1100" dirty="0">
                <a:solidFill>
                  <a:schemeClr val="bg1"/>
                </a:solidFill>
              </a:rPr>
              <a:t>$ (taxes)</a:t>
            </a:r>
          </a:p>
        </p:txBody>
      </p:sp>
      <p:sp>
        <p:nvSpPr>
          <p:cNvPr id="36" name="TextBox 35"/>
          <p:cNvSpPr txBox="1"/>
          <p:nvPr/>
        </p:nvSpPr>
        <p:spPr>
          <a:xfrm rot="20183595">
            <a:off x="2000658" y="2287891"/>
            <a:ext cx="891735" cy="261610"/>
          </a:xfrm>
          <a:prstGeom prst="rect">
            <a:avLst/>
          </a:prstGeom>
          <a:solidFill>
            <a:schemeClr val="bg1">
              <a:lumMod val="85000"/>
            </a:schemeClr>
          </a:solidFill>
        </p:spPr>
        <p:txBody>
          <a:bodyPr wrap="square" rtlCol="0">
            <a:spAutoFit/>
          </a:bodyPr>
          <a:lstStyle/>
          <a:p>
            <a:pPr algn="ctr"/>
            <a:r>
              <a:rPr lang="en-US" sz="1100" dirty="0">
                <a:solidFill>
                  <a:schemeClr val="bg1"/>
                </a:solidFill>
              </a:rPr>
              <a:t>$ (taxes)</a:t>
            </a:r>
          </a:p>
        </p:txBody>
      </p:sp>
      <p:sp>
        <p:nvSpPr>
          <p:cNvPr id="37" name="TextBox 36"/>
          <p:cNvSpPr txBox="1"/>
          <p:nvPr/>
        </p:nvSpPr>
        <p:spPr>
          <a:xfrm rot="1290821">
            <a:off x="7652107" y="2380669"/>
            <a:ext cx="891735" cy="261610"/>
          </a:xfrm>
          <a:prstGeom prst="rect">
            <a:avLst/>
          </a:prstGeom>
          <a:solidFill>
            <a:schemeClr val="bg1">
              <a:lumMod val="85000"/>
            </a:schemeClr>
          </a:solidFill>
        </p:spPr>
        <p:txBody>
          <a:bodyPr wrap="square" rtlCol="0">
            <a:spAutoFit/>
          </a:bodyPr>
          <a:lstStyle/>
          <a:p>
            <a:pPr algn="ctr"/>
            <a:r>
              <a:rPr lang="en-US" sz="1100" dirty="0">
                <a:solidFill>
                  <a:schemeClr val="bg1"/>
                </a:solidFill>
              </a:rPr>
              <a:t>$ (taxes)</a:t>
            </a:r>
          </a:p>
        </p:txBody>
      </p:sp>
      <p:sp>
        <p:nvSpPr>
          <p:cNvPr id="38" name="TextBox 37"/>
          <p:cNvSpPr txBox="1"/>
          <p:nvPr/>
        </p:nvSpPr>
        <p:spPr>
          <a:xfrm rot="17043272">
            <a:off x="2755261" y="4844628"/>
            <a:ext cx="731520" cy="261610"/>
          </a:xfrm>
          <a:prstGeom prst="rect">
            <a:avLst/>
          </a:prstGeom>
          <a:solidFill>
            <a:schemeClr val="bg1">
              <a:lumMod val="85000"/>
            </a:schemeClr>
          </a:solidFill>
        </p:spPr>
        <p:txBody>
          <a:bodyPr wrap="square" rtlCol="0">
            <a:spAutoFit/>
          </a:bodyPr>
          <a:lstStyle/>
          <a:p>
            <a:pPr algn="ctr"/>
            <a:r>
              <a:rPr lang="en-US" sz="1100" dirty="0">
                <a:solidFill>
                  <a:schemeClr val="bg1"/>
                </a:solidFill>
              </a:rPr>
              <a:t>$ (taxes)</a:t>
            </a:r>
          </a:p>
        </p:txBody>
      </p:sp>
      <p:sp>
        <p:nvSpPr>
          <p:cNvPr id="39" name="TextBox 38"/>
          <p:cNvSpPr txBox="1"/>
          <p:nvPr/>
        </p:nvSpPr>
        <p:spPr>
          <a:xfrm rot="15734279">
            <a:off x="1173159" y="4726172"/>
            <a:ext cx="813816" cy="261610"/>
          </a:xfrm>
          <a:prstGeom prst="rect">
            <a:avLst/>
          </a:prstGeom>
          <a:solidFill>
            <a:schemeClr val="bg1">
              <a:lumMod val="85000"/>
            </a:schemeClr>
          </a:solidFill>
        </p:spPr>
        <p:txBody>
          <a:bodyPr wrap="square" rtlCol="0">
            <a:spAutoFit/>
          </a:bodyPr>
          <a:lstStyle/>
          <a:p>
            <a:pPr algn="ctr"/>
            <a:r>
              <a:rPr lang="en-US" sz="1100" dirty="0">
                <a:solidFill>
                  <a:schemeClr val="bg1"/>
                </a:solidFill>
              </a:rPr>
              <a:t>$ (co-pay)</a:t>
            </a:r>
          </a:p>
        </p:txBody>
      </p:sp>
      <p:sp>
        <p:nvSpPr>
          <p:cNvPr id="40" name="TextBox 39"/>
          <p:cNvSpPr txBox="1"/>
          <p:nvPr/>
        </p:nvSpPr>
        <p:spPr>
          <a:xfrm>
            <a:off x="3405922" y="5954169"/>
            <a:ext cx="813816" cy="261610"/>
          </a:xfrm>
          <a:prstGeom prst="rect">
            <a:avLst/>
          </a:prstGeom>
          <a:solidFill>
            <a:schemeClr val="bg1">
              <a:lumMod val="85000"/>
            </a:schemeClr>
          </a:solidFill>
        </p:spPr>
        <p:txBody>
          <a:bodyPr wrap="square" rtlCol="0">
            <a:spAutoFit/>
          </a:bodyPr>
          <a:lstStyle/>
          <a:p>
            <a:pPr algn="ctr"/>
            <a:r>
              <a:rPr lang="en-US" sz="1100" dirty="0">
                <a:solidFill>
                  <a:schemeClr val="bg1"/>
                </a:solidFill>
              </a:rPr>
              <a:t>$ (co-pay)</a:t>
            </a:r>
          </a:p>
        </p:txBody>
      </p:sp>
      <p:sp>
        <p:nvSpPr>
          <p:cNvPr id="41" name="TextBox 40"/>
          <p:cNvSpPr txBox="1"/>
          <p:nvPr/>
        </p:nvSpPr>
        <p:spPr>
          <a:xfrm rot="20210778">
            <a:off x="3388803" y="5266686"/>
            <a:ext cx="960120" cy="261610"/>
          </a:xfrm>
          <a:prstGeom prst="rect">
            <a:avLst/>
          </a:prstGeom>
          <a:solidFill>
            <a:schemeClr val="bg1">
              <a:lumMod val="85000"/>
            </a:schemeClr>
          </a:solidFill>
        </p:spPr>
        <p:txBody>
          <a:bodyPr wrap="square" rtlCol="0">
            <a:spAutoFit/>
          </a:bodyPr>
          <a:lstStyle/>
          <a:p>
            <a:pPr algn="ctr"/>
            <a:r>
              <a:rPr lang="en-US" sz="1100" dirty="0">
                <a:solidFill>
                  <a:schemeClr val="bg1"/>
                </a:solidFill>
              </a:rPr>
              <a:t>$ (premium)</a:t>
            </a:r>
          </a:p>
        </p:txBody>
      </p:sp>
      <p:sp>
        <p:nvSpPr>
          <p:cNvPr id="43" name="TextBox 42"/>
          <p:cNvSpPr txBox="1"/>
          <p:nvPr/>
        </p:nvSpPr>
        <p:spPr>
          <a:xfrm>
            <a:off x="4286538" y="5479835"/>
            <a:ext cx="891735" cy="261610"/>
          </a:xfrm>
          <a:prstGeom prst="rect">
            <a:avLst/>
          </a:prstGeom>
          <a:solidFill>
            <a:schemeClr val="bg1">
              <a:lumMod val="85000"/>
            </a:schemeClr>
          </a:solidFill>
        </p:spPr>
        <p:txBody>
          <a:bodyPr wrap="square" rtlCol="0">
            <a:spAutoFit/>
          </a:bodyPr>
          <a:lstStyle/>
          <a:p>
            <a:pPr algn="ctr"/>
            <a:r>
              <a:rPr lang="en-US" sz="1100" dirty="0">
                <a:solidFill>
                  <a:schemeClr val="bg1"/>
                </a:solidFill>
              </a:rPr>
              <a:t>medicine</a:t>
            </a:r>
          </a:p>
        </p:txBody>
      </p:sp>
      <p:sp>
        <p:nvSpPr>
          <p:cNvPr id="45" name="TextBox 44"/>
          <p:cNvSpPr txBox="1"/>
          <p:nvPr/>
        </p:nvSpPr>
        <p:spPr>
          <a:xfrm rot="18275470">
            <a:off x="7659907" y="4536304"/>
            <a:ext cx="891735" cy="261610"/>
          </a:xfrm>
          <a:prstGeom prst="rect">
            <a:avLst/>
          </a:prstGeom>
          <a:solidFill>
            <a:schemeClr val="bg1">
              <a:lumMod val="85000"/>
            </a:schemeClr>
          </a:solidFill>
        </p:spPr>
        <p:txBody>
          <a:bodyPr wrap="square" rtlCol="0">
            <a:spAutoFit/>
          </a:bodyPr>
          <a:lstStyle/>
          <a:p>
            <a:pPr algn="ctr"/>
            <a:r>
              <a:rPr lang="en-US" sz="1100" dirty="0">
                <a:solidFill>
                  <a:schemeClr val="bg1"/>
                </a:solidFill>
              </a:rPr>
              <a:t>bill/claim</a:t>
            </a:r>
          </a:p>
        </p:txBody>
      </p:sp>
      <p:sp>
        <p:nvSpPr>
          <p:cNvPr id="46" name="TextBox 45"/>
          <p:cNvSpPr txBox="1"/>
          <p:nvPr/>
        </p:nvSpPr>
        <p:spPr>
          <a:xfrm>
            <a:off x="4079553" y="3151041"/>
            <a:ext cx="891735" cy="261610"/>
          </a:xfrm>
          <a:prstGeom prst="rect">
            <a:avLst/>
          </a:prstGeom>
          <a:solidFill>
            <a:schemeClr val="accent3"/>
          </a:solidFill>
        </p:spPr>
        <p:txBody>
          <a:bodyPr wrap="square" rtlCol="0">
            <a:spAutoFit/>
          </a:bodyPr>
          <a:lstStyle/>
          <a:p>
            <a:pPr algn="ctr"/>
            <a:r>
              <a:rPr lang="en-US" sz="1100" dirty="0">
                <a:solidFill>
                  <a:schemeClr val="bg1"/>
                </a:solidFill>
              </a:rPr>
              <a:t>bill/claim</a:t>
            </a:r>
          </a:p>
        </p:txBody>
      </p:sp>
      <p:sp>
        <p:nvSpPr>
          <p:cNvPr id="47" name="TextBox 46"/>
          <p:cNvSpPr txBox="1"/>
          <p:nvPr/>
        </p:nvSpPr>
        <p:spPr>
          <a:xfrm>
            <a:off x="4140171" y="2650060"/>
            <a:ext cx="731520" cy="261610"/>
          </a:xfrm>
          <a:prstGeom prst="rect">
            <a:avLst/>
          </a:prstGeom>
          <a:solidFill>
            <a:schemeClr val="accent4"/>
          </a:solidFill>
        </p:spPr>
        <p:txBody>
          <a:bodyPr wrap="square" rtlCol="0">
            <a:spAutoFit/>
          </a:bodyPr>
          <a:lstStyle/>
          <a:p>
            <a:pPr algn="ctr"/>
            <a:r>
              <a:rPr lang="en-US" sz="1100" dirty="0">
                <a:solidFill>
                  <a:schemeClr val="bg1"/>
                </a:solidFill>
              </a:rPr>
              <a:t>$ (claim)</a:t>
            </a:r>
          </a:p>
        </p:txBody>
      </p:sp>
      <p:sp>
        <p:nvSpPr>
          <p:cNvPr id="48" name="TextBox 47"/>
          <p:cNvSpPr txBox="1"/>
          <p:nvPr/>
        </p:nvSpPr>
        <p:spPr>
          <a:xfrm rot="16649849">
            <a:off x="7109249" y="4320488"/>
            <a:ext cx="731520" cy="261610"/>
          </a:xfrm>
          <a:prstGeom prst="rect">
            <a:avLst/>
          </a:prstGeom>
          <a:solidFill>
            <a:schemeClr val="bg1">
              <a:lumMod val="85000"/>
            </a:schemeClr>
          </a:solidFill>
        </p:spPr>
        <p:txBody>
          <a:bodyPr wrap="square" rtlCol="0">
            <a:spAutoFit/>
          </a:bodyPr>
          <a:lstStyle/>
          <a:p>
            <a:pPr algn="ctr"/>
            <a:r>
              <a:rPr lang="en-US" sz="1100" dirty="0">
                <a:solidFill>
                  <a:schemeClr val="bg1"/>
                </a:solidFill>
              </a:rPr>
              <a:t>$ (claim)</a:t>
            </a:r>
          </a:p>
        </p:txBody>
      </p:sp>
      <p:sp>
        <p:nvSpPr>
          <p:cNvPr id="49" name="TextBox 48"/>
          <p:cNvSpPr txBox="1"/>
          <p:nvPr/>
        </p:nvSpPr>
        <p:spPr>
          <a:xfrm rot="20210612">
            <a:off x="3826514" y="4186617"/>
            <a:ext cx="1645920" cy="411480"/>
          </a:xfrm>
          <a:prstGeom prst="rect">
            <a:avLst/>
          </a:prstGeom>
          <a:solidFill>
            <a:schemeClr val="accent4"/>
          </a:solidFill>
        </p:spPr>
        <p:txBody>
          <a:bodyPr wrap="square" rtlCol="0">
            <a:spAutoFit/>
          </a:bodyPr>
          <a:lstStyle/>
          <a:p>
            <a:pPr algn="ctr"/>
            <a:r>
              <a:rPr lang="en-US" sz="1100" dirty="0">
                <a:solidFill>
                  <a:schemeClr val="bg1"/>
                </a:solidFill>
              </a:rPr>
              <a:t>Explanation of benefits (EOB)</a:t>
            </a:r>
          </a:p>
        </p:txBody>
      </p:sp>
      <p:sp>
        <p:nvSpPr>
          <p:cNvPr id="50" name="TextBox 49"/>
          <p:cNvSpPr txBox="1"/>
          <p:nvPr/>
        </p:nvSpPr>
        <p:spPr>
          <a:xfrm rot="3311214">
            <a:off x="532205" y="4268750"/>
            <a:ext cx="914400" cy="261610"/>
          </a:xfrm>
          <a:prstGeom prst="rect">
            <a:avLst/>
          </a:prstGeom>
          <a:solidFill>
            <a:schemeClr val="accent3"/>
          </a:solidFill>
        </p:spPr>
        <p:txBody>
          <a:bodyPr wrap="square" rtlCol="0">
            <a:spAutoFit/>
          </a:bodyPr>
          <a:lstStyle/>
          <a:p>
            <a:pPr algn="ctr"/>
            <a:r>
              <a:rPr lang="en-US" sz="1100" dirty="0">
                <a:solidFill>
                  <a:schemeClr val="bg1"/>
                </a:solidFill>
              </a:rPr>
              <a:t>health care</a:t>
            </a:r>
          </a:p>
        </p:txBody>
      </p:sp>
      <p:cxnSp>
        <p:nvCxnSpPr>
          <p:cNvPr id="14" name="Straight Arrow Connector 13"/>
          <p:cNvCxnSpPr>
            <a:stCxn id="4" idx="4"/>
            <a:endCxn id="5" idx="5"/>
          </p:cNvCxnSpPr>
          <p:nvPr/>
        </p:nvCxnSpPr>
        <p:spPr>
          <a:xfrm flipH="1">
            <a:off x="1595084" y="2922736"/>
            <a:ext cx="6082066" cy="0"/>
          </a:xfrm>
          <a:prstGeom prst="straightConnector1">
            <a:avLst/>
          </a:prstGeom>
          <a:ln w="28575">
            <a:tailEnd type="triangle"/>
          </a:ln>
        </p:spPr>
        <p:style>
          <a:lnRef idx="1">
            <a:schemeClr val="accent4"/>
          </a:lnRef>
          <a:fillRef idx="0">
            <a:schemeClr val="accent4"/>
          </a:fillRef>
          <a:effectRef idx="0">
            <a:schemeClr val="accent4"/>
          </a:effectRef>
          <a:fontRef idx="minor">
            <a:schemeClr val="tx1"/>
          </a:fontRef>
        </p:style>
      </p:cxnSp>
      <p:cxnSp>
        <p:nvCxnSpPr>
          <p:cNvPr id="20" name="Straight Arrow Connector 19"/>
          <p:cNvCxnSpPr>
            <a:stCxn id="5" idx="0"/>
          </p:cNvCxnSpPr>
          <p:nvPr/>
        </p:nvCxnSpPr>
        <p:spPr>
          <a:xfrm>
            <a:off x="1842734" y="3418036"/>
            <a:ext cx="5586766" cy="0"/>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cxnSp>
        <p:nvCxnSpPr>
          <p:cNvPr id="15" name="Straight Arrow Connector 14"/>
          <p:cNvCxnSpPr>
            <a:stCxn id="4" idx="3"/>
            <a:endCxn id="6" idx="5"/>
          </p:cNvCxnSpPr>
          <p:nvPr/>
        </p:nvCxnSpPr>
        <p:spPr>
          <a:xfrm flipH="1">
            <a:off x="3181350" y="3418036"/>
            <a:ext cx="4248150" cy="1817914"/>
          </a:xfrm>
          <a:prstGeom prst="straightConnector1">
            <a:avLst/>
          </a:prstGeom>
          <a:ln w="28575">
            <a:tailEnd type="triangle"/>
          </a:ln>
        </p:spPr>
        <p:style>
          <a:lnRef idx="1">
            <a:schemeClr val="accent4"/>
          </a:lnRef>
          <a:fillRef idx="0">
            <a:schemeClr val="accent4"/>
          </a:fillRef>
          <a:effectRef idx="0">
            <a:schemeClr val="accent4"/>
          </a:effectRef>
          <a:fontRef idx="minor">
            <a:schemeClr val="tx1"/>
          </a:fontRef>
        </p:style>
      </p:cxnSp>
      <p:sp>
        <p:nvSpPr>
          <p:cNvPr id="6" name="Hexagon 5"/>
          <p:cNvSpPr/>
          <p:nvPr/>
        </p:nvSpPr>
        <p:spPr>
          <a:xfrm>
            <a:off x="1828800" y="5235950"/>
            <a:ext cx="1600200" cy="99060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Patient </a:t>
            </a:r>
          </a:p>
        </p:txBody>
      </p:sp>
      <p:sp>
        <p:nvSpPr>
          <p:cNvPr id="51" name="TextBox 50"/>
          <p:cNvSpPr txBox="1"/>
          <p:nvPr/>
        </p:nvSpPr>
        <p:spPr>
          <a:xfrm rot="1479193">
            <a:off x="1684184" y="3886492"/>
            <a:ext cx="914400" cy="261610"/>
          </a:xfrm>
          <a:prstGeom prst="rect">
            <a:avLst/>
          </a:prstGeom>
          <a:solidFill>
            <a:schemeClr val="bg1">
              <a:lumMod val="85000"/>
            </a:schemeClr>
          </a:solidFill>
        </p:spPr>
        <p:txBody>
          <a:bodyPr wrap="square" rtlCol="0">
            <a:spAutoFit/>
          </a:bodyPr>
          <a:lstStyle/>
          <a:p>
            <a:pPr algn="ctr"/>
            <a:r>
              <a:rPr lang="en-US" sz="1100" dirty="0">
                <a:solidFill>
                  <a:schemeClr val="bg1"/>
                </a:solidFill>
              </a:rPr>
              <a:t>prescription</a:t>
            </a:r>
          </a:p>
        </p:txBody>
      </p:sp>
    </p:spTree>
    <p:extLst>
      <p:ext uri="{BB962C8B-B14F-4D97-AF65-F5344CB8AC3E}">
        <p14:creationId xmlns:p14="http://schemas.microsoft.com/office/powerpoint/2010/main" val="54801145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Arial"/>
                <a:cs typeface="Arial"/>
              </a:rPr>
              <a:t>The Patient-Provider-Payer Relationship</a:t>
            </a:r>
          </a:p>
        </p:txBody>
      </p:sp>
      <p:sp>
        <p:nvSpPr>
          <p:cNvPr id="3" name="Content Placeholder 2"/>
          <p:cNvSpPr>
            <a:spLocks noGrp="1"/>
          </p:cNvSpPr>
          <p:nvPr>
            <p:ph sz="quarter" idx="1"/>
          </p:nvPr>
        </p:nvSpPr>
        <p:spPr>
          <a:xfrm>
            <a:off x="612648" y="4985047"/>
            <a:ext cx="8153400" cy="914400"/>
          </a:xfrm>
        </p:spPr>
        <p:txBody>
          <a:bodyPr>
            <a:normAutofit fontScale="55000" lnSpcReduction="20000"/>
          </a:bodyPr>
          <a:lstStyle/>
          <a:p>
            <a:r>
              <a:rPr lang="en-US" dirty="0">
                <a:latin typeface="Arial"/>
                <a:cs typeface="Arial"/>
              </a:rPr>
              <a:t>Each time you have a doctor visit, the doctor’s office sends a bill to the insurance company. The bill includes a </a:t>
            </a:r>
            <a:r>
              <a:rPr lang="en-US" b="1" dirty="0">
                <a:latin typeface="Arial"/>
                <a:cs typeface="Arial"/>
              </a:rPr>
              <a:t>diagnosis code </a:t>
            </a:r>
            <a:r>
              <a:rPr lang="en-US" dirty="0">
                <a:latin typeface="Arial"/>
                <a:cs typeface="Arial"/>
              </a:rPr>
              <a:t>and a </a:t>
            </a:r>
            <a:r>
              <a:rPr lang="en-US" b="1" dirty="0">
                <a:latin typeface="Arial"/>
                <a:cs typeface="Arial"/>
              </a:rPr>
              <a:t>procedure code</a:t>
            </a:r>
            <a:r>
              <a:rPr lang="en-US" dirty="0">
                <a:latin typeface="Arial"/>
                <a:cs typeface="Arial"/>
              </a:rPr>
              <a:t> for everything that happened – throat swab, blood test, check-up. </a:t>
            </a:r>
          </a:p>
        </p:txBody>
      </p:sp>
      <p:sp>
        <p:nvSpPr>
          <p:cNvPr id="4" name="Hexagon 3"/>
          <p:cNvSpPr/>
          <p:nvPr/>
        </p:nvSpPr>
        <p:spPr>
          <a:xfrm>
            <a:off x="7358416" y="1910443"/>
            <a:ext cx="1600200" cy="990600"/>
          </a:xfrm>
          <a:prstGeom prst="hexagon">
            <a:avLst/>
          </a:prstGeom>
          <a:solidFill>
            <a:schemeClr val="bg1">
              <a:lumMod val="75000"/>
            </a:schemeClr>
          </a:solidFill>
          <a:ln>
            <a:solidFill>
              <a:schemeClr val="bg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Insurance carrier</a:t>
            </a:r>
          </a:p>
        </p:txBody>
      </p:sp>
      <p:sp>
        <p:nvSpPr>
          <p:cNvPr id="5" name="Hexagon 4"/>
          <p:cNvSpPr/>
          <p:nvPr/>
        </p:nvSpPr>
        <p:spPr>
          <a:xfrm>
            <a:off x="171450" y="1910443"/>
            <a:ext cx="1600200" cy="990600"/>
          </a:xfrm>
          <a:prstGeom prst="hexag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Health care provider</a:t>
            </a:r>
          </a:p>
        </p:txBody>
      </p:sp>
      <p:cxnSp>
        <p:nvCxnSpPr>
          <p:cNvPr id="6" name="Straight Arrow Connector 5"/>
          <p:cNvCxnSpPr>
            <a:stCxn id="5" idx="2"/>
            <a:endCxn id="16" idx="2"/>
          </p:cNvCxnSpPr>
          <p:nvPr/>
        </p:nvCxnSpPr>
        <p:spPr>
          <a:xfrm>
            <a:off x="419100" y="2901043"/>
            <a:ext cx="3966108" cy="1817445"/>
          </a:xfrm>
          <a:prstGeom prst="straightConnector1">
            <a:avLst/>
          </a:prstGeom>
          <a:ln w="28575">
            <a:solidFill>
              <a:schemeClr val="accent3"/>
            </a:solidFill>
            <a:tailEnd type="triangle"/>
          </a:ln>
        </p:spPr>
        <p:style>
          <a:lnRef idx="1">
            <a:schemeClr val="accent2"/>
          </a:lnRef>
          <a:fillRef idx="0">
            <a:schemeClr val="accent2"/>
          </a:fillRef>
          <a:effectRef idx="0">
            <a:schemeClr val="accent2"/>
          </a:effectRef>
          <a:fontRef idx="minor">
            <a:schemeClr val="tx1"/>
          </a:fontRef>
        </p:style>
      </p:cxnSp>
      <p:cxnSp>
        <p:nvCxnSpPr>
          <p:cNvPr id="7" name="Straight Arrow Connector 6"/>
          <p:cNvCxnSpPr>
            <a:stCxn id="16" idx="4"/>
            <a:endCxn id="5" idx="1"/>
          </p:cNvCxnSpPr>
          <p:nvPr/>
        </p:nvCxnSpPr>
        <p:spPr>
          <a:xfrm flipH="1" flipV="1">
            <a:off x="1524000" y="2901043"/>
            <a:ext cx="2861208" cy="826845"/>
          </a:xfrm>
          <a:prstGeom prst="straightConnector1">
            <a:avLst/>
          </a:prstGeom>
          <a:ln w="28575">
            <a:solidFill>
              <a:schemeClr val="accent1"/>
            </a:solidFill>
            <a:tailEnd type="triangle"/>
          </a:ln>
        </p:spPr>
        <p:style>
          <a:lnRef idx="1">
            <a:schemeClr val="accent2"/>
          </a:lnRef>
          <a:fillRef idx="0">
            <a:schemeClr val="accent2"/>
          </a:fillRef>
          <a:effectRef idx="0">
            <a:schemeClr val="accent2"/>
          </a:effectRef>
          <a:fontRef idx="minor">
            <a:schemeClr val="tx1"/>
          </a:fontRef>
        </p:style>
      </p:cxnSp>
      <p:sp>
        <p:nvSpPr>
          <p:cNvPr id="8" name="TextBox 7"/>
          <p:cNvSpPr txBox="1"/>
          <p:nvPr/>
        </p:nvSpPr>
        <p:spPr>
          <a:xfrm rot="959210">
            <a:off x="2764547" y="3131136"/>
            <a:ext cx="813816" cy="261610"/>
          </a:xfrm>
          <a:prstGeom prst="rect">
            <a:avLst/>
          </a:prstGeom>
          <a:solidFill>
            <a:schemeClr val="accent1"/>
          </a:solidFill>
        </p:spPr>
        <p:txBody>
          <a:bodyPr wrap="square" rtlCol="0">
            <a:spAutoFit/>
          </a:bodyPr>
          <a:lstStyle/>
          <a:p>
            <a:pPr algn="ctr"/>
            <a:r>
              <a:rPr lang="en-US" sz="1100" dirty="0">
                <a:solidFill>
                  <a:schemeClr val="bg1"/>
                </a:solidFill>
              </a:rPr>
              <a:t>$ (co-pay)</a:t>
            </a:r>
          </a:p>
        </p:txBody>
      </p:sp>
      <p:sp>
        <p:nvSpPr>
          <p:cNvPr id="9" name="TextBox 8"/>
          <p:cNvSpPr txBox="1"/>
          <p:nvPr/>
        </p:nvSpPr>
        <p:spPr>
          <a:xfrm>
            <a:off x="4008469" y="2138748"/>
            <a:ext cx="891735" cy="261610"/>
          </a:xfrm>
          <a:prstGeom prst="rect">
            <a:avLst/>
          </a:prstGeom>
          <a:solidFill>
            <a:schemeClr val="accent3"/>
          </a:solidFill>
        </p:spPr>
        <p:txBody>
          <a:bodyPr wrap="square" rtlCol="0">
            <a:spAutoFit/>
          </a:bodyPr>
          <a:lstStyle/>
          <a:p>
            <a:pPr algn="ctr"/>
            <a:r>
              <a:rPr lang="en-US" sz="1100" dirty="0">
                <a:solidFill>
                  <a:schemeClr val="bg1"/>
                </a:solidFill>
              </a:rPr>
              <a:t>bill/claim</a:t>
            </a:r>
          </a:p>
        </p:txBody>
      </p:sp>
      <p:sp>
        <p:nvSpPr>
          <p:cNvPr id="10" name="TextBox 9"/>
          <p:cNvSpPr txBox="1"/>
          <p:nvPr/>
        </p:nvSpPr>
        <p:spPr>
          <a:xfrm>
            <a:off x="4069087" y="1637767"/>
            <a:ext cx="731520" cy="261610"/>
          </a:xfrm>
          <a:prstGeom prst="rect">
            <a:avLst/>
          </a:prstGeom>
          <a:solidFill>
            <a:schemeClr val="bg1">
              <a:lumMod val="75000"/>
            </a:schemeClr>
          </a:solidFill>
          <a:ln>
            <a:solidFill>
              <a:schemeClr val="bg1">
                <a:lumMod val="75000"/>
              </a:schemeClr>
            </a:solidFill>
          </a:ln>
        </p:spPr>
        <p:txBody>
          <a:bodyPr wrap="square" rtlCol="0">
            <a:spAutoFit/>
          </a:bodyPr>
          <a:lstStyle/>
          <a:p>
            <a:pPr algn="ctr"/>
            <a:r>
              <a:rPr lang="en-US" sz="1100" dirty="0">
                <a:solidFill>
                  <a:schemeClr val="bg1"/>
                </a:solidFill>
              </a:rPr>
              <a:t>$ (claim)</a:t>
            </a:r>
          </a:p>
        </p:txBody>
      </p:sp>
      <p:sp>
        <p:nvSpPr>
          <p:cNvPr id="11" name="TextBox 10"/>
          <p:cNvSpPr txBox="1"/>
          <p:nvPr/>
        </p:nvSpPr>
        <p:spPr>
          <a:xfrm rot="19502795">
            <a:off x="5717803" y="3190603"/>
            <a:ext cx="1645920" cy="411480"/>
          </a:xfrm>
          <a:prstGeom prst="rect">
            <a:avLst/>
          </a:prstGeom>
          <a:solidFill>
            <a:schemeClr val="bg1">
              <a:lumMod val="75000"/>
            </a:schemeClr>
          </a:solidFill>
          <a:ln>
            <a:solidFill>
              <a:schemeClr val="bg1">
                <a:lumMod val="75000"/>
              </a:schemeClr>
            </a:solidFill>
          </a:ln>
        </p:spPr>
        <p:txBody>
          <a:bodyPr wrap="square" rtlCol="0">
            <a:spAutoFit/>
          </a:bodyPr>
          <a:lstStyle/>
          <a:p>
            <a:pPr algn="ctr"/>
            <a:r>
              <a:rPr lang="en-US" sz="1100" dirty="0">
                <a:solidFill>
                  <a:schemeClr val="bg1"/>
                </a:solidFill>
              </a:rPr>
              <a:t>Explanation of benefits (EOB)</a:t>
            </a:r>
          </a:p>
        </p:txBody>
      </p:sp>
      <p:sp>
        <p:nvSpPr>
          <p:cNvPr id="12" name="TextBox 11"/>
          <p:cNvSpPr txBox="1"/>
          <p:nvPr/>
        </p:nvSpPr>
        <p:spPr>
          <a:xfrm rot="1491442">
            <a:off x="2228876" y="3678959"/>
            <a:ext cx="914400" cy="261610"/>
          </a:xfrm>
          <a:prstGeom prst="rect">
            <a:avLst/>
          </a:prstGeom>
          <a:solidFill>
            <a:schemeClr val="accent3"/>
          </a:solidFill>
        </p:spPr>
        <p:txBody>
          <a:bodyPr wrap="square" rtlCol="0">
            <a:spAutoFit/>
          </a:bodyPr>
          <a:lstStyle/>
          <a:p>
            <a:pPr algn="ctr"/>
            <a:r>
              <a:rPr lang="en-US" sz="1100" dirty="0">
                <a:solidFill>
                  <a:schemeClr val="bg1"/>
                </a:solidFill>
              </a:rPr>
              <a:t>health care</a:t>
            </a:r>
          </a:p>
        </p:txBody>
      </p:sp>
      <p:cxnSp>
        <p:nvCxnSpPr>
          <p:cNvPr id="13" name="Straight Arrow Connector 12"/>
          <p:cNvCxnSpPr>
            <a:stCxn id="4" idx="4"/>
            <a:endCxn id="5" idx="5"/>
          </p:cNvCxnSpPr>
          <p:nvPr/>
        </p:nvCxnSpPr>
        <p:spPr>
          <a:xfrm flipH="1">
            <a:off x="1524000" y="1910443"/>
            <a:ext cx="6082066" cy="0"/>
          </a:xfrm>
          <a:prstGeom prst="straightConnector1">
            <a:avLst/>
          </a:prstGeom>
          <a:ln w="28575">
            <a:solidFill>
              <a:schemeClr val="bg1">
                <a:lumMod val="75000"/>
              </a:schemeClr>
            </a:solidFill>
            <a:tailEnd type="triangle"/>
          </a:ln>
        </p:spPr>
        <p:style>
          <a:lnRef idx="1">
            <a:schemeClr val="accent4"/>
          </a:lnRef>
          <a:fillRef idx="0">
            <a:schemeClr val="accent4"/>
          </a:fillRef>
          <a:effectRef idx="0">
            <a:schemeClr val="accent4"/>
          </a:effectRef>
          <a:fontRef idx="minor">
            <a:schemeClr val="tx1"/>
          </a:fontRef>
        </p:style>
      </p:cxnSp>
      <p:cxnSp>
        <p:nvCxnSpPr>
          <p:cNvPr id="14" name="Straight Arrow Connector 13"/>
          <p:cNvCxnSpPr>
            <a:stCxn id="5" idx="0"/>
            <a:endCxn id="4" idx="3"/>
          </p:cNvCxnSpPr>
          <p:nvPr/>
        </p:nvCxnSpPr>
        <p:spPr>
          <a:xfrm>
            <a:off x="1771650" y="2405743"/>
            <a:ext cx="5586766" cy="0"/>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cxnSp>
        <p:nvCxnSpPr>
          <p:cNvPr id="15" name="Straight Arrow Connector 14"/>
          <p:cNvCxnSpPr>
            <a:stCxn id="4" idx="2"/>
            <a:endCxn id="16" idx="0"/>
          </p:cNvCxnSpPr>
          <p:nvPr/>
        </p:nvCxnSpPr>
        <p:spPr>
          <a:xfrm flipH="1">
            <a:off x="5737758" y="2901043"/>
            <a:ext cx="1868308" cy="1322145"/>
          </a:xfrm>
          <a:prstGeom prst="straightConnector1">
            <a:avLst/>
          </a:prstGeom>
          <a:ln w="28575">
            <a:solidFill>
              <a:schemeClr val="bg1">
                <a:lumMod val="75000"/>
              </a:schemeClr>
            </a:solidFill>
            <a:tailEnd type="triangle"/>
          </a:ln>
        </p:spPr>
        <p:style>
          <a:lnRef idx="1">
            <a:schemeClr val="accent4"/>
          </a:lnRef>
          <a:fillRef idx="0">
            <a:schemeClr val="accent4"/>
          </a:fillRef>
          <a:effectRef idx="0">
            <a:schemeClr val="accent4"/>
          </a:effectRef>
          <a:fontRef idx="minor">
            <a:schemeClr val="tx1"/>
          </a:fontRef>
        </p:style>
      </p:cxnSp>
      <p:sp>
        <p:nvSpPr>
          <p:cNvPr id="16" name="Hexagon 15"/>
          <p:cNvSpPr/>
          <p:nvPr/>
        </p:nvSpPr>
        <p:spPr>
          <a:xfrm>
            <a:off x="4137558" y="3727888"/>
            <a:ext cx="1600200" cy="99060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Patient </a:t>
            </a:r>
          </a:p>
        </p:txBody>
      </p:sp>
    </p:spTree>
    <p:extLst>
      <p:ext uri="{BB962C8B-B14F-4D97-AF65-F5344CB8AC3E}">
        <p14:creationId xmlns:p14="http://schemas.microsoft.com/office/powerpoint/2010/main" val="103091922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Patient-Provider-Payer relationship</a:t>
            </a:r>
          </a:p>
        </p:txBody>
      </p:sp>
      <p:sp>
        <p:nvSpPr>
          <p:cNvPr id="3" name="Content Placeholder 2"/>
          <p:cNvSpPr>
            <a:spLocks noGrp="1"/>
          </p:cNvSpPr>
          <p:nvPr>
            <p:ph sz="quarter" idx="1"/>
          </p:nvPr>
        </p:nvSpPr>
        <p:spPr>
          <a:xfrm>
            <a:off x="612648" y="5082746"/>
            <a:ext cx="8153400" cy="1177775"/>
          </a:xfrm>
        </p:spPr>
        <p:txBody>
          <a:bodyPr>
            <a:normAutofit fontScale="47500" lnSpcReduction="20000"/>
          </a:bodyPr>
          <a:lstStyle/>
          <a:p>
            <a:r>
              <a:rPr lang="en-US" dirty="0">
                <a:latin typeface="Arial"/>
                <a:cs typeface="Arial"/>
              </a:rPr>
              <a:t>The insurance carrier (or plan administrator) then checks the bill to make sure the diagnosis codes and procedure codes line up correctly. If everything looks good, the doctor gets a check and you get an Explanation of Benefits (EOB) detailing the costs and how much you owe after the insurance pays its part. </a:t>
            </a:r>
          </a:p>
        </p:txBody>
      </p:sp>
      <p:sp>
        <p:nvSpPr>
          <p:cNvPr id="4" name="Hexagon 3"/>
          <p:cNvSpPr/>
          <p:nvPr/>
        </p:nvSpPr>
        <p:spPr>
          <a:xfrm>
            <a:off x="7358416" y="1910443"/>
            <a:ext cx="1600200" cy="990600"/>
          </a:xfrm>
          <a:prstGeom prst="hexago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Insurance carrier</a:t>
            </a:r>
          </a:p>
        </p:txBody>
      </p:sp>
      <p:sp>
        <p:nvSpPr>
          <p:cNvPr id="5" name="Hexagon 4"/>
          <p:cNvSpPr/>
          <p:nvPr/>
        </p:nvSpPr>
        <p:spPr>
          <a:xfrm>
            <a:off x="171450" y="1910443"/>
            <a:ext cx="1600200" cy="990600"/>
          </a:xfrm>
          <a:prstGeom prst="hexag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Health care provider</a:t>
            </a:r>
          </a:p>
        </p:txBody>
      </p:sp>
      <p:cxnSp>
        <p:nvCxnSpPr>
          <p:cNvPr id="6" name="Straight Arrow Connector 5"/>
          <p:cNvCxnSpPr>
            <a:stCxn id="5" idx="2"/>
            <a:endCxn id="16" idx="2"/>
          </p:cNvCxnSpPr>
          <p:nvPr/>
        </p:nvCxnSpPr>
        <p:spPr>
          <a:xfrm>
            <a:off x="419100" y="2901043"/>
            <a:ext cx="3966108" cy="1817445"/>
          </a:xfrm>
          <a:prstGeom prst="straightConnector1">
            <a:avLst/>
          </a:prstGeom>
          <a:ln w="28575">
            <a:solidFill>
              <a:schemeClr val="bg1">
                <a:lumMod val="75000"/>
              </a:schemeClr>
            </a:solidFill>
            <a:tailEnd type="triangle"/>
          </a:ln>
        </p:spPr>
        <p:style>
          <a:lnRef idx="1">
            <a:schemeClr val="accent2"/>
          </a:lnRef>
          <a:fillRef idx="0">
            <a:schemeClr val="accent2"/>
          </a:fillRef>
          <a:effectRef idx="0">
            <a:schemeClr val="accent2"/>
          </a:effectRef>
          <a:fontRef idx="minor">
            <a:schemeClr val="tx1"/>
          </a:fontRef>
        </p:style>
      </p:cxnSp>
      <p:cxnSp>
        <p:nvCxnSpPr>
          <p:cNvPr id="7" name="Straight Arrow Connector 6"/>
          <p:cNvCxnSpPr>
            <a:stCxn id="16" idx="4"/>
            <a:endCxn id="5" idx="1"/>
          </p:cNvCxnSpPr>
          <p:nvPr/>
        </p:nvCxnSpPr>
        <p:spPr>
          <a:xfrm flipH="1" flipV="1">
            <a:off x="1524000" y="2901043"/>
            <a:ext cx="2861208" cy="826845"/>
          </a:xfrm>
          <a:prstGeom prst="straightConnector1">
            <a:avLst/>
          </a:prstGeom>
          <a:ln w="28575">
            <a:solidFill>
              <a:schemeClr val="bg1">
                <a:lumMod val="75000"/>
              </a:schemeClr>
            </a:solidFill>
            <a:tailEnd type="triangle"/>
          </a:ln>
        </p:spPr>
        <p:style>
          <a:lnRef idx="1">
            <a:schemeClr val="accent2"/>
          </a:lnRef>
          <a:fillRef idx="0">
            <a:schemeClr val="accent2"/>
          </a:fillRef>
          <a:effectRef idx="0">
            <a:schemeClr val="accent2"/>
          </a:effectRef>
          <a:fontRef idx="minor">
            <a:schemeClr val="tx1"/>
          </a:fontRef>
        </p:style>
      </p:cxnSp>
      <p:sp>
        <p:nvSpPr>
          <p:cNvPr id="8" name="TextBox 7"/>
          <p:cNvSpPr txBox="1"/>
          <p:nvPr/>
        </p:nvSpPr>
        <p:spPr>
          <a:xfrm rot="959210">
            <a:off x="2764547" y="3131136"/>
            <a:ext cx="813816" cy="261610"/>
          </a:xfrm>
          <a:prstGeom prst="rect">
            <a:avLst/>
          </a:prstGeom>
          <a:solidFill>
            <a:schemeClr val="bg1">
              <a:lumMod val="75000"/>
            </a:schemeClr>
          </a:solidFill>
          <a:ln>
            <a:solidFill>
              <a:schemeClr val="bg1">
                <a:lumMod val="75000"/>
              </a:schemeClr>
            </a:solidFill>
          </a:ln>
        </p:spPr>
        <p:txBody>
          <a:bodyPr wrap="square" rtlCol="0">
            <a:spAutoFit/>
          </a:bodyPr>
          <a:lstStyle/>
          <a:p>
            <a:pPr algn="ctr"/>
            <a:r>
              <a:rPr lang="en-US" sz="1100" dirty="0">
                <a:solidFill>
                  <a:schemeClr val="bg1"/>
                </a:solidFill>
              </a:rPr>
              <a:t>$ (co-pay)</a:t>
            </a:r>
          </a:p>
        </p:txBody>
      </p:sp>
      <p:sp>
        <p:nvSpPr>
          <p:cNvPr id="9" name="TextBox 8"/>
          <p:cNvSpPr txBox="1"/>
          <p:nvPr/>
        </p:nvSpPr>
        <p:spPr>
          <a:xfrm>
            <a:off x="4008469" y="2138748"/>
            <a:ext cx="891735" cy="261610"/>
          </a:xfrm>
          <a:prstGeom prst="rect">
            <a:avLst/>
          </a:prstGeom>
          <a:solidFill>
            <a:schemeClr val="bg1">
              <a:lumMod val="75000"/>
            </a:schemeClr>
          </a:solidFill>
          <a:ln>
            <a:solidFill>
              <a:schemeClr val="bg1">
                <a:lumMod val="75000"/>
              </a:schemeClr>
            </a:solidFill>
          </a:ln>
        </p:spPr>
        <p:txBody>
          <a:bodyPr wrap="square" rtlCol="0">
            <a:spAutoFit/>
          </a:bodyPr>
          <a:lstStyle/>
          <a:p>
            <a:pPr algn="ctr"/>
            <a:r>
              <a:rPr lang="en-US" sz="1100" dirty="0">
                <a:solidFill>
                  <a:schemeClr val="bg1"/>
                </a:solidFill>
              </a:rPr>
              <a:t>bill/claim</a:t>
            </a:r>
          </a:p>
        </p:txBody>
      </p:sp>
      <p:sp>
        <p:nvSpPr>
          <p:cNvPr id="10" name="TextBox 9"/>
          <p:cNvSpPr txBox="1"/>
          <p:nvPr/>
        </p:nvSpPr>
        <p:spPr>
          <a:xfrm>
            <a:off x="4069087" y="1637767"/>
            <a:ext cx="731520" cy="261610"/>
          </a:xfrm>
          <a:prstGeom prst="rect">
            <a:avLst/>
          </a:prstGeom>
          <a:solidFill>
            <a:schemeClr val="accent4"/>
          </a:solidFill>
          <a:ln>
            <a:solidFill>
              <a:schemeClr val="accent4"/>
            </a:solidFill>
          </a:ln>
        </p:spPr>
        <p:txBody>
          <a:bodyPr wrap="square" rtlCol="0">
            <a:spAutoFit/>
          </a:bodyPr>
          <a:lstStyle/>
          <a:p>
            <a:pPr algn="ctr"/>
            <a:r>
              <a:rPr lang="en-US" sz="1100" dirty="0">
                <a:solidFill>
                  <a:schemeClr val="bg1"/>
                </a:solidFill>
              </a:rPr>
              <a:t>$ (claim)</a:t>
            </a:r>
          </a:p>
        </p:txBody>
      </p:sp>
      <p:sp>
        <p:nvSpPr>
          <p:cNvPr id="11" name="TextBox 10"/>
          <p:cNvSpPr txBox="1"/>
          <p:nvPr/>
        </p:nvSpPr>
        <p:spPr>
          <a:xfrm rot="19502795">
            <a:off x="5717803" y="3190603"/>
            <a:ext cx="1645920" cy="411480"/>
          </a:xfrm>
          <a:prstGeom prst="rect">
            <a:avLst/>
          </a:prstGeom>
          <a:solidFill>
            <a:schemeClr val="accent4"/>
          </a:solidFill>
          <a:ln>
            <a:solidFill>
              <a:schemeClr val="accent4"/>
            </a:solidFill>
          </a:ln>
        </p:spPr>
        <p:txBody>
          <a:bodyPr wrap="square" rtlCol="0">
            <a:spAutoFit/>
          </a:bodyPr>
          <a:lstStyle/>
          <a:p>
            <a:pPr algn="ctr"/>
            <a:r>
              <a:rPr lang="en-US" sz="1100" dirty="0">
                <a:solidFill>
                  <a:schemeClr val="bg1"/>
                </a:solidFill>
              </a:rPr>
              <a:t>Explanation of benefits (EOB)</a:t>
            </a:r>
          </a:p>
        </p:txBody>
      </p:sp>
      <p:sp>
        <p:nvSpPr>
          <p:cNvPr id="12" name="TextBox 11"/>
          <p:cNvSpPr txBox="1"/>
          <p:nvPr/>
        </p:nvSpPr>
        <p:spPr>
          <a:xfrm rot="1491442">
            <a:off x="2228876" y="3678959"/>
            <a:ext cx="914400" cy="261610"/>
          </a:xfrm>
          <a:prstGeom prst="rect">
            <a:avLst/>
          </a:prstGeom>
          <a:solidFill>
            <a:schemeClr val="bg1">
              <a:lumMod val="75000"/>
            </a:schemeClr>
          </a:solidFill>
          <a:ln>
            <a:solidFill>
              <a:schemeClr val="bg1">
                <a:lumMod val="75000"/>
              </a:schemeClr>
            </a:solidFill>
          </a:ln>
        </p:spPr>
        <p:txBody>
          <a:bodyPr wrap="square" rtlCol="0">
            <a:spAutoFit/>
          </a:bodyPr>
          <a:lstStyle/>
          <a:p>
            <a:pPr algn="ctr"/>
            <a:r>
              <a:rPr lang="en-US" sz="1100" dirty="0">
                <a:solidFill>
                  <a:schemeClr val="bg1"/>
                </a:solidFill>
              </a:rPr>
              <a:t>health care</a:t>
            </a:r>
          </a:p>
        </p:txBody>
      </p:sp>
      <p:cxnSp>
        <p:nvCxnSpPr>
          <p:cNvPr id="13" name="Straight Arrow Connector 12"/>
          <p:cNvCxnSpPr>
            <a:stCxn id="4" idx="4"/>
            <a:endCxn id="5" idx="5"/>
          </p:cNvCxnSpPr>
          <p:nvPr/>
        </p:nvCxnSpPr>
        <p:spPr>
          <a:xfrm flipH="1">
            <a:off x="1524000" y="1910443"/>
            <a:ext cx="6082066" cy="0"/>
          </a:xfrm>
          <a:prstGeom prst="straightConnector1">
            <a:avLst/>
          </a:prstGeom>
          <a:ln w="28575">
            <a:solidFill>
              <a:schemeClr val="accent4"/>
            </a:solidFill>
            <a:tailEnd type="triangle"/>
          </a:ln>
        </p:spPr>
        <p:style>
          <a:lnRef idx="1">
            <a:schemeClr val="accent4"/>
          </a:lnRef>
          <a:fillRef idx="0">
            <a:schemeClr val="accent4"/>
          </a:fillRef>
          <a:effectRef idx="0">
            <a:schemeClr val="accent4"/>
          </a:effectRef>
          <a:fontRef idx="minor">
            <a:schemeClr val="tx1"/>
          </a:fontRef>
        </p:style>
      </p:cxnSp>
      <p:cxnSp>
        <p:nvCxnSpPr>
          <p:cNvPr id="14" name="Straight Arrow Connector 13"/>
          <p:cNvCxnSpPr>
            <a:stCxn id="5" idx="0"/>
            <a:endCxn id="4" idx="3"/>
          </p:cNvCxnSpPr>
          <p:nvPr/>
        </p:nvCxnSpPr>
        <p:spPr>
          <a:xfrm>
            <a:off x="1771650" y="2405743"/>
            <a:ext cx="5586766" cy="0"/>
          </a:xfrm>
          <a:prstGeom prst="straightConnector1">
            <a:avLst/>
          </a:prstGeom>
          <a:ln w="28575">
            <a:solidFill>
              <a:schemeClr val="bg1">
                <a:lumMod val="75000"/>
              </a:schemeClr>
            </a:solidFill>
            <a:tailEnd type="triangle"/>
          </a:ln>
        </p:spPr>
        <p:style>
          <a:lnRef idx="1">
            <a:schemeClr val="accent3"/>
          </a:lnRef>
          <a:fillRef idx="0">
            <a:schemeClr val="accent3"/>
          </a:fillRef>
          <a:effectRef idx="0">
            <a:schemeClr val="accent3"/>
          </a:effectRef>
          <a:fontRef idx="minor">
            <a:schemeClr val="tx1"/>
          </a:fontRef>
        </p:style>
      </p:cxnSp>
      <p:cxnSp>
        <p:nvCxnSpPr>
          <p:cNvPr id="15" name="Straight Arrow Connector 14"/>
          <p:cNvCxnSpPr>
            <a:stCxn id="4" idx="2"/>
            <a:endCxn id="16" idx="0"/>
          </p:cNvCxnSpPr>
          <p:nvPr/>
        </p:nvCxnSpPr>
        <p:spPr>
          <a:xfrm flipH="1">
            <a:off x="5737758" y="2901043"/>
            <a:ext cx="1868308" cy="1322145"/>
          </a:xfrm>
          <a:prstGeom prst="straightConnector1">
            <a:avLst/>
          </a:prstGeom>
          <a:ln w="28575">
            <a:solidFill>
              <a:schemeClr val="accent4"/>
            </a:solidFill>
            <a:tailEnd type="triangle"/>
          </a:ln>
        </p:spPr>
        <p:style>
          <a:lnRef idx="1">
            <a:schemeClr val="accent4"/>
          </a:lnRef>
          <a:fillRef idx="0">
            <a:schemeClr val="accent4"/>
          </a:fillRef>
          <a:effectRef idx="0">
            <a:schemeClr val="accent4"/>
          </a:effectRef>
          <a:fontRef idx="minor">
            <a:schemeClr val="tx1"/>
          </a:fontRef>
        </p:style>
      </p:cxnSp>
      <p:sp>
        <p:nvSpPr>
          <p:cNvPr id="16" name="Hexagon 15"/>
          <p:cNvSpPr/>
          <p:nvPr/>
        </p:nvSpPr>
        <p:spPr>
          <a:xfrm>
            <a:off x="4137558" y="3727888"/>
            <a:ext cx="1600200" cy="99060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Patient </a:t>
            </a:r>
          </a:p>
        </p:txBody>
      </p:sp>
    </p:spTree>
    <p:extLst>
      <p:ext uri="{BB962C8B-B14F-4D97-AF65-F5344CB8AC3E}">
        <p14:creationId xmlns:p14="http://schemas.microsoft.com/office/powerpoint/2010/main" val="153272809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a:cs typeface="Arial"/>
              </a:rPr>
              <a:t>Down the Insurance Rabbit Hole</a:t>
            </a:r>
          </a:p>
        </p:txBody>
      </p:sp>
      <p:sp>
        <p:nvSpPr>
          <p:cNvPr id="3" name="Content Placeholder 2"/>
          <p:cNvSpPr>
            <a:spLocks noGrp="1"/>
          </p:cNvSpPr>
          <p:nvPr>
            <p:ph sz="quarter" idx="1"/>
          </p:nvPr>
        </p:nvSpPr>
        <p:spPr/>
        <p:txBody>
          <a:bodyPr>
            <a:normAutofit fontScale="85000" lnSpcReduction="20000"/>
          </a:bodyPr>
          <a:lstStyle/>
          <a:p>
            <a:r>
              <a:rPr lang="en-US" dirty="0">
                <a:latin typeface="Arial"/>
                <a:cs typeface="Arial"/>
              </a:rPr>
              <a:t>Example:</a:t>
            </a:r>
          </a:p>
          <a:p>
            <a:pPr lvl="1"/>
            <a:r>
              <a:rPr lang="en-US" dirty="0">
                <a:latin typeface="Arial"/>
                <a:cs typeface="Arial"/>
              </a:rPr>
              <a:t>Diagnosis: broken leg</a:t>
            </a:r>
          </a:p>
          <a:p>
            <a:pPr lvl="1"/>
            <a:r>
              <a:rPr lang="en-US" dirty="0">
                <a:latin typeface="Arial"/>
                <a:cs typeface="Arial"/>
              </a:rPr>
              <a:t>procedure code: bone-setting</a:t>
            </a:r>
          </a:p>
          <a:p>
            <a:pPr lvl="1"/>
            <a:r>
              <a:rPr lang="en-US" dirty="0">
                <a:latin typeface="Arial"/>
                <a:cs typeface="Arial"/>
              </a:rPr>
              <a:t>Computer says: Ok!</a:t>
            </a:r>
          </a:p>
          <a:p>
            <a:pPr lvl="1"/>
            <a:r>
              <a:rPr lang="en-US" dirty="0">
                <a:latin typeface="Arial"/>
                <a:cs typeface="Arial"/>
              </a:rPr>
              <a:t>Result: send payment to doctor and EOB showing </a:t>
            </a:r>
            <a:r>
              <a:rPr lang="en-US" b="1" dirty="0">
                <a:latin typeface="Arial"/>
                <a:cs typeface="Arial"/>
              </a:rPr>
              <a:t>allowed amount</a:t>
            </a:r>
          </a:p>
          <a:p>
            <a:r>
              <a:rPr lang="en-US" dirty="0">
                <a:latin typeface="Arial"/>
                <a:cs typeface="Arial"/>
              </a:rPr>
              <a:t>Example</a:t>
            </a:r>
          </a:p>
          <a:p>
            <a:pPr lvl="1"/>
            <a:r>
              <a:rPr lang="en-US" dirty="0">
                <a:latin typeface="Arial"/>
                <a:cs typeface="Arial"/>
              </a:rPr>
              <a:t>Diagnosis: broken leg</a:t>
            </a:r>
          </a:p>
          <a:p>
            <a:pPr lvl="1"/>
            <a:r>
              <a:rPr lang="en-US" dirty="0">
                <a:latin typeface="Arial"/>
                <a:cs typeface="Arial"/>
              </a:rPr>
              <a:t>Procedure code: removal of lung</a:t>
            </a:r>
          </a:p>
          <a:p>
            <a:pPr lvl="1"/>
            <a:r>
              <a:rPr lang="en-US" dirty="0">
                <a:latin typeface="Arial"/>
                <a:cs typeface="Arial"/>
              </a:rPr>
              <a:t>Computer says: no way!</a:t>
            </a:r>
          </a:p>
          <a:p>
            <a:pPr lvl="1"/>
            <a:r>
              <a:rPr lang="en-US" dirty="0">
                <a:latin typeface="Arial"/>
                <a:cs typeface="Arial"/>
              </a:rPr>
              <a:t>Result: no payment and send EOB explaining why </a:t>
            </a:r>
            <a:r>
              <a:rPr lang="en-US" b="1" dirty="0">
                <a:latin typeface="Arial"/>
                <a:cs typeface="Arial"/>
              </a:rPr>
              <a:t>claim denied</a:t>
            </a:r>
          </a:p>
          <a:p>
            <a:endParaRPr lang="en-US" dirty="0"/>
          </a:p>
          <a:p>
            <a:endParaRPr lang="en-US" dirty="0"/>
          </a:p>
        </p:txBody>
      </p:sp>
    </p:spTree>
    <p:extLst>
      <p:ext uri="{BB962C8B-B14F-4D97-AF65-F5344CB8AC3E}">
        <p14:creationId xmlns:p14="http://schemas.microsoft.com/office/powerpoint/2010/main" val="15744000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a:cs typeface="Arial"/>
              </a:rPr>
              <a:t>With trans exclusions…</a:t>
            </a:r>
          </a:p>
        </p:txBody>
      </p:sp>
      <p:sp>
        <p:nvSpPr>
          <p:cNvPr id="3" name="Content Placeholder 2"/>
          <p:cNvSpPr>
            <a:spLocks noGrp="1"/>
          </p:cNvSpPr>
          <p:nvPr>
            <p:ph sz="quarter" idx="1"/>
          </p:nvPr>
        </p:nvSpPr>
        <p:spPr/>
        <p:txBody>
          <a:bodyPr>
            <a:normAutofit fontScale="92500"/>
          </a:bodyPr>
          <a:lstStyle/>
          <a:p>
            <a:r>
              <a:rPr lang="en-US" dirty="0">
                <a:latin typeface="Arial"/>
                <a:cs typeface="Arial"/>
              </a:rPr>
              <a:t>Even if a plan has no exclusions for transition-related care, you may still receive a claim denial</a:t>
            </a:r>
          </a:p>
          <a:p>
            <a:pPr lvl="1"/>
            <a:r>
              <a:rPr lang="en-US" dirty="0">
                <a:latin typeface="Arial"/>
                <a:cs typeface="Arial"/>
              </a:rPr>
              <a:t>Why? No one told the computer.</a:t>
            </a:r>
          </a:p>
          <a:p>
            <a:r>
              <a:rPr lang="en-US" dirty="0">
                <a:latin typeface="Arial"/>
                <a:cs typeface="Arial"/>
              </a:rPr>
              <a:t>Example:</a:t>
            </a:r>
          </a:p>
          <a:p>
            <a:pPr lvl="1"/>
            <a:r>
              <a:rPr lang="en-US" dirty="0">
                <a:latin typeface="Arial"/>
                <a:cs typeface="Arial"/>
              </a:rPr>
              <a:t>Diagnosis code: 302.85 (Gender identity disorder)</a:t>
            </a:r>
          </a:p>
          <a:p>
            <a:pPr lvl="1"/>
            <a:r>
              <a:rPr lang="en-US" dirty="0">
                <a:latin typeface="Arial"/>
                <a:cs typeface="Arial"/>
              </a:rPr>
              <a:t>Procedure: mastectomy</a:t>
            </a:r>
          </a:p>
          <a:p>
            <a:pPr lvl="1"/>
            <a:r>
              <a:rPr lang="en-US" dirty="0">
                <a:latin typeface="Arial"/>
                <a:cs typeface="Arial"/>
              </a:rPr>
              <a:t>Computer says: no way!</a:t>
            </a:r>
          </a:p>
          <a:p>
            <a:pPr lvl="1"/>
            <a:r>
              <a:rPr lang="en-US" dirty="0">
                <a:latin typeface="Arial"/>
                <a:cs typeface="Arial"/>
              </a:rPr>
              <a:t>Result: claim denial</a:t>
            </a:r>
          </a:p>
        </p:txBody>
      </p:sp>
    </p:spTree>
    <p:extLst>
      <p:ext uri="{BB962C8B-B14F-4D97-AF65-F5344CB8AC3E}">
        <p14:creationId xmlns:p14="http://schemas.microsoft.com/office/powerpoint/2010/main" val="110858298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latin typeface="Arial"/>
                <a:cs typeface="Arial"/>
              </a:rPr>
              <a:t>National Coalition for LGBT Health</a:t>
            </a:r>
          </a:p>
        </p:txBody>
      </p:sp>
      <p:sp>
        <p:nvSpPr>
          <p:cNvPr id="6" name="Content Placeholder 5"/>
          <p:cNvSpPr>
            <a:spLocks noGrp="1"/>
          </p:cNvSpPr>
          <p:nvPr>
            <p:ph idx="1"/>
          </p:nvPr>
        </p:nvSpPr>
        <p:spPr/>
        <p:txBody>
          <a:bodyPr/>
          <a:lstStyle/>
          <a:p>
            <a:r>
              <a:rPr lang="en-US" dirty="0">
                <a:latin typeface="Arial"/>
                <a:cs typeface="Arial"/>
              </a:rPr>
              <a:t>Ryan Meyer, </a:t>
            </a:r>
            <a:r>
              <a:rPr lang="en-US" dirty="0">
                <a:latin typeface="Arial"/>
                <a:cs typeface="Arial"/>
                <a:hlinkClick r:id="rId2"/>
              </a:rPr>
              <a:t>ryan@healthlgbt.org</a:t>
            </a:r>
            <a:r>
              <a:rPr lang="en-US" dirty="0">
                <a:latin typeface="Arial"/>
                <a:cs typeface="Arial"/>
              </a:rPr>
              <a:t>,202.507.4735</a:t>
            </a:r>
          </a:p>
          <a:p>
            <a:r>
              <a:rPr lang="en-US" dirty="0">
                <a:latin typeface="Arial"/>
                <a:cs typeface="Arial"/>
                <a:hlinkClick r:id="rId3"/>
              </a:rPr>
              <a:t>www.healthLGBT.org</a:t>
            </a:r>
            <a:endParaRPr lang="en-US" dirty="0">
              <a:latin typeface="Arial"/>
              <a:cs typeface="Arial"/>
            </a:endParaRPr>
          </a:p>
          <a:p>
            <a:endParaRPr lang="en-US" dirty="0"/>
          </a:p>
        </p:txBody>
      </p:sp>
    </p:spTree>
    <p:extLst>
      <p:ext uri="{BB962C8B-B14F-4D97-AF65-F5344CB8AC3E}">
        <p14:creationId xmlns:p14="http://schemas.microsoft.com/office/powerpoint/2010/main" val="296394923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latin typeface="Arial"/>
                <a:cs typeface="Arial"/>
              </a:rPr>
              <a:t>How to Obtain Credit</a:t>
            </a:r>
          </a:p>
        </p:txBody>
      </p:sp>
      <p:sp>
        <p:nvSpPr>
          <p:cNvPr id="3" name="Content Placeholder 2"/>
          <p:cNvSpPr>
            <a:spLocks noGrp="1"/>
          </p:cNvSpPr>
          <p:nvPr>
            <p:ph idx="1"/>
          </p:nvPr>
        </p:nvSpPr>
        <p:spPr>
          <a:xfrm>
            <a:off x="457200" y="1285944"/>
            <a:ext cx="8229600" cy="4525963"/>
          </a:xfrm>
        </p:spPr>
        <p:txBody>
          <a:bodyPr>
            <a:normAutofit fontScale="55000" lnSpcReduction="20000"/>
          </a:bodyPr>
          <a:lstStyle/>
          <a:p>
            <a:pPr marL="0" indent="0">
              <a:buNone/>
            </a:pPr>
            <a:r>
              <a:rPr lang="en-US" dirty="0">
                <a:latin typeface="Arial"/>
                <a:cs typeface="Arial"/>
              </a:rPr>
              <a:t>Please go online to CME University at: </a:t>
            </a:r>
            <a:r>
              <a:rPr lang="en-US" dirty="0">
                <a:latin typeface="Arial"/>
                <a:cs typeface="Arial"/>
                <a:hlinkClick r:id="rId2"/>
              </a:rPr>
              <a:t>www.cmeuniversity.com, and register or login (takes less than 1 minute).</a:t>
            </a:r>
          </a:p>
          <a:p>
            <a:endParaRPr lang="en-US" dirty="0">
              <a:latin typeface="Arial"/>
              <a:cs typeface="Arial"/>
            </a:endParaRPr>
          </a:p>
          <a:p>
            <a:pPr marL="0" indent="0">
              <a:buNone/>
            </a:pPr>
            <a:r>
              <a:rPr lang="en-US" dirty="0">
                <a:latin typeface="Arial"/>
                <a:cs typeface="Arial"/>
              </a:rPr>
              <a:t>Once logged in, follow these steps:</a:t>
            </a:r>
          </a:p>
          <a:p>
            <a:pPr marL="0" indent="0">
              <a:buNone/>
            </a:pPr>
            <a:r>
              <a:rPr lang="en-US" dirty="0">
                <a:latin typeface="Arial"/>
                <a:cs typeface="Arial"/>
              </a:rPr>
              <a:t>1.       Click on the “Find Post-Test/Evaluation by Course:” at the top of the page.</a:t>
            </a:r>
          </a:p>
          <a:p>
            <a:pPr marL="0" indent="0">
              <a:buNone/>
            </a:pPr>
            <a:r>
              <a:rPr lang="en-US" dirty="0">
                <a:latin typeface="Arial"/>
                <a:cs typeface="Arial"/>
              </a:rPr>
              <a:t>2.       Type in “</a:t>
            </a:r>
            <a:r>
              <a:rPr lang="en-US" b="1" dirty="0">
                <a:latin typeface="Arial"/>
                <a:cs typeface="Arial"/>
              </a:rPr>
              <a:t>11669</a:t>
            </a:r>
            <a:r>
              <a:rPr lang="en-US" dirty="0">
                <a:latin typeface="Arial"/>
                <a:cs typeface="Arial"/>
              </a:rPr>
              <a:t>” and hit enter.</a:t>
            </a:r>
          </a:p>
          <a:p>
            <a:pPr marL="0" indent="0">
              <a:buNone/>
            </a:pPr>
            <a:r>
              <a:rPr lang="en-US" dirty="0">
                <a:latin typeface="Arial"/>
                <a:cs typeface="Arial"/>
              </a:rPr>
              <a:t>3.       Click on the activity title when it appears.</a:t>
            </a:r>
          </a:p>
          <a:p>
            <a:pPr marL="0" indent="0">
              <a:buNone/>
            </a:pPr>
            <a:r>
              <a:rPr lang="en-US" dirty="0">
                <a:latin typeface="Arial"/>
                <a:cs typeface="Arial"/>
              </a:rPr>
              <a:t>4.       Choose your profession/type of credit you are seeking.</a:t>
            </a:r>
          </a:p>
          <a:p>
            <a:pPr marL="0" indent="0">
              <a:buNone/>
            </a:pPr>
            <a:r>
              <a:rPr lang="en-US" dirty="0">
                <a:latin typeface="Arial"/>
                <a:cs typeface="Arial"/>
              </a:rPr>
              <a:t>5.       Complete the online Evaluation Form.</a:t>
            </a:r>
          </a:p>
          <a:p>
            <a:pPr marL="0" indent="0">
              <a:buNone/>
            </a:pPr>
            <a:endParaRPr lang="en-US" dirty="0">
              <a:latin typeface="Arial"/>
              <a:cs typeface="Arial"/>
            </a:endParaRPr>
          </a:p>
          <a:p>
            <a:pPr marL="0" indent="0">
              <a:buNone/>
            </a:pPr>
            <a:r>
              <a:rPr lang="en-US" dirty="0">
                <a:latin typeface="Arial"/>
                <a:cs typeface="Arial"/>
              </a:rPr>
              <a:t>Upon completion of the online Evaluation form, you will have immediate access to a certificate of attendance to print or save for your files.</a:t>
            </a:r>
          </a:p>
          <a:p>
            <a:pPr marL="0" indent="0">
              <a:buNone/>
            </a:pPr>
            <a:endParaRPr lang="en-US" dirty="0">
              <a:latin typeface="Arial"/>
              <a:cs typeface="Arial"/>
            </a:endParaRPr>
          </a:p>
          <a:p>
            <a:pPr marL="0" indent="0">
              <a:buNone/>
            </a:pPr>
            <a:r>
              <a:rPr lang="en-US" dirty="0">
                <a:latin typeface="Arial"/>
                <a:cs typeface="Arial"/>
              </a:rPr>
              <a:t>If you have any questions regarding the CE certification for this activity, please contact Postgraduate Institute for Medicine at: </a:t>
            </a:r>
            <a:r>
              <a:rPr lang="en-US" u="sng" dirty="0">
                <a:latin typeface="Arial"/>
                <a:cs typeface="Arial"/>
                <a:hlinkClick r:id="rId3"/>
              </a:rPr>
              <a:t>information@pimed.com or (303) 799-1930.</a:t>
            </a:r>
            <a:endParaRPr lang="en-US" dirty="0">
              <a:latin typeface="Arial"/>
              <a:cs typeface="Arial"/>
            </a:endParaRPr>
          </a:p>
        </p:txBody>
      </p:sp>
    </p:spTree>
    <p:extLst>
      <p:ext uri="{BB962C8B-B14F-4D97-AF65-F5344CB8AC3E}">
        <p14:creationId xmlns:p14="http://schemas.microsoft.com/office/powerpoint/2010/main" val="346051025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hank-You-word-cloud-1024x791.jpg"/>
          <p:cNvPicPr>
            <a:picLocks noGrp="1" noChangeAspect="1"/>
          </p:cNvPicPr>
          <p:nvPr>
            <p:ph idx="1"/>
          </p:nvPr>
        </p:nvPicPr>
        <p:blipFill>
          <a:blip r:embed="rId3">
            <a:extLst>
              <a:ext uri="{28A0092B-C50C-407E-A947-70E740481C1C}">
                <a14:useLocalDpi xmlns:a14="http://schemas.microsoft.com/office/drawing/2010/main" val="0"/>
              </a:ext>
            </a:extLst>
          </a:blip>
          <a:srcRect t="9221" b="9221"/>
          <a:stretch>
            <a:fillRect/>
          </a:stretch>
        </p:blipFill>
        <p:spPr>
          <a:xfrm>
            <a:off x="1375153" y="590732"/>
            <a:ext cx="5949782" cy="4997817"/>
          </a:xfrm>
        </p:spPr>
      </p:pic>
    </p:spTree>
    <p:extLst>
      <p:ext uri="{BB962C8B-B14F-4D97-AF65-F5344CB8AC3E}">
        <p14:creationId xmlns:p14="http://schemas.microsoft.com/office/powerpoint/2010/main" val="1705983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a:cs typeface="Arial"/>
              </a:rPr>
              <a:t>Accreditation Statement</a:t>
            </a:r>
          </a:p>
        </p:txBody>
      </p:sp>
      <p:sp>
        <p:nvSpPr>
          <p:cNvPr id="3" name="Content Placeholder 2"/>
          <p:cNvSpPr>
            <a:spLocks noGrp="1"/>
          </p:cNvSpPr>
          <p:nvPr>
            <p:ph idx="1"/>
          </p:nvPr>
        </p:nvSpPr>
        <p:spPr>
          <a:xfrm>
            <a:off x="628650" y="1467817"/>
            <a:ext cx="7886700" cy="4351338"/>
          </a:xfrm>
        </p:spPr>
        <p:txBody>
          <a:bodyPr>
            <a:normAutofit fontScale="70000" lnSpcReduction="20000"/>
          </a:bodyPr>
          <a:lstStyle/>
          <a:p>
            <a:pPr marL="0" indent="0">
              <a:buNone/>
            </a:pPr>
            <a:r>
              <a:rPr lang="en-US" dirty="0">
                <a:latin typeface="Arial" panose="020B0604020202020204" pitchFamily="34" charset="0"/>
                <a:cs typeface="Arial" panose="020B0604020202020204" pitchFamily="34" charset="0"/>
              </a:rPr>
              <a:t>This activity has been planned and implemented in accordance with the accreditation requirements and policies of the Accreditation Council for Continuing Medical Education (ACCME) through the joint </a:t>
            </a:r>
            <a:r>
              <a:rPr lang="en-US" dirty="0" err="1">
                <a:latin typeface="Arial" panose="020B0604020202020204" pitchFamily="34" charset="0"/>
                <a:cs typeface="Arial" panose="020B0604020202020204" pitchFamily="34" charset="0"/>
              </a:rPr>
              <a:t>providership</a:t>
            </a:r>
            <a:r>
              <a:rPr lang="en-US" dirty="0">
                <a:latin typeface="Arial" panose="020B0604020202020204" pitchFamily="34" charset="0"/>
                <a:cs typeface="Arial" panose="020B0604020202020204" pitchFamily="34" charset="0"/>
              </a:rPr>
              <a:t> of Postgraduate Institute for Medicine and </a:t>
            </a:r>
            <a:r>
              <a:rPr lang="en-US" dirty="0" err="1">
                <a:latin typeface="Arial" panose="020B0604020202020204" pitchFamily="34" charset="0"/>
                <a:cs typeface="Arial" panose="020B0604020202020204" pitchFamily="34" charset="0"/>
              </a:rPr>
              <a:t>HealthHIV</a:t>
            </a:r>
            <a:r>
              <a:rPr lang="en-US" dirty="0">
                <a:latin typeface="Arial" panose="020B0604020202020204" pitchFamily="34" charset="0"/>
                <a:cs typeface="Arial" panose="020B0604020202020204" pitchFamily="34" charset="0"/>
              </a:rPr>
              <a:t>.  The Postgraduate Institute for Medicine is accredited by the ACCME to provide continuing medical education for physicians.</a:t>
            </a:r>
          </a:p>
          <a:p>
            <a:pPr marL="0" indent="0">
              <a:buNone/>
            </a:pPr>
            <a:endParaRPr lang="en-US" dirty="0">
              <a:latin typeface="Arial" panose="020B0604020202020204" pitchFamily="34" charset="0"/>
              <a:cs typeface="Arial" panose="020B0604020202020204" pitchFamily="34" charset="0"/>
            </a:endParaRPr>
          </a:p>
          <a:p>
            <a:pPr marL="0" indent="0">
              <a:buNone/>
            </a:pPr>
            <a:r>
              <a:rPr lang="en-US" b="1" u="sng" dirty="0">
                <a:latin typeface="Arial"/>
                <a:cs typeface="Arial"/>
              </a:rPr>
              <a:t>Credit Designation</a:t>
            </a:r>
            <a:endParaRPr lang="en-US" b="1" i="1" dirty="0">
              <a:latin typeface="Arial"/>
              <a:cs typeface="Arial"/>
            </a:endParaRPr>
          </a:p>
          <a:p>
            <a:pPr marL="0" indent="0">
              <a:buNone/>
            </a:pPr>
            <a:r>
              <a:rPr lang="en-US" dirty="0">
                <a:latin typeface="Arial"/>
                <a:cs typeface="Arial"/>
              </a:rPr>
              <a:t>The Postgraduate Institute for Medicine designates this live activity for a maximum of 1.0 </a:t>
            </a:r>
            <a:r>
              <a:rPr lang="en-US" i="1" dirty="0">
                <a:latin typeface="Arial"/>
                <a:cs typeface="Arial"/>
              </a:rPr>
              <a:t>AMA PRA Category 1 Credit</a:t>
            </a:r>
            <a:r>
              <a:rPr lang="en-US" dirty="0">
                <a:latin typeface="Arial"/>
                <a:cs typeface="Arial"/>
              </a:rPr>
              <a:t>(s)™. Physicians should claim only the credit commensurate with the extent of their participation in the activity.</a:t>
            </a:r>
          </a:p>
          <a:p>
            <a:pPr marL="0" indent="0">
              <a:buNone/>
            </a:pPr>
            <a:endParaRPr lang="en-US" dirty="0"/>
          </a:p>
        </p:txBody>
      </p:sp>
    </p:spTree>
    <p:extLst>
      <p:ext uri="{BB962C8B-B14F-4D97-AF65-F5344CB8AC3E}">
        <p14:creationId xmlns:p14="http://schemas.microsoft.com/office/powerpoint/2010/main" val="3977243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a:cs typeface="Arial"/>
              </a:rPr>
              <a:t>Disclosure of Unlabeled Use</a:t>
            </a:r>
          </a:p>
        </p:txBody>
      </p:sp>
      <p:sp>
        <p:nvSpPr>
          <p:cNvPr id="3" name="Content Placeholder 2"/>
          <p:cNvSpPr>
            <a:spLocks noGrp="1"/>
          </p:cNvSpPr>
          <p:nvPr>
            <p:ph idx="1"/>
          </p:nvPr>
        </p:nvSpPr>
        <p:spPr/>
        <p:txBody>
          <a:bodyPr>
            <a:normAutofit fontScale="85000" lnSpcReduction="20000"/>
          </a:bodyPr>
          <a:lstStyle/>
          <a:p>
            <a:pPr marL="0" indent="0" algn="just">
              <a:buNone/>
            </a:pPr>
            <a:r>
              <a:rPr lang="en-US" dirty="0">
                <a:latin typeface="Arial"/>
                <a:cs typeface="Arial"/>
              </a:rPr>
              <a:t>This educational activity may contain discussion of published and/or investigational uses of agents that are not indicated by the FDA. The planners of this activity do not recommend the use of any agent outside of the labeled indications.   </a:t>
            </a:r>
          </a:p>
          <a:p>
            <a:pPr marL="0" indent="0" algn="just">
              <a:buNone/>
            </a:pPr>
            <a:endParaRPr lang="en-US" dirty="0">
              <a:latin typeface="Arial"/>
              <a:cs typeface="Arial"/>
            </a:endParaRPr>
          </a:p>
          <a:p>
            <a:pPr marL="0" indent="0" algn="just">
              <a:buNone/>
            </a:pPr>
            <a:r>
              <a:rPr lang="en-US" dirty="0">
                <a:latin typeface="Arial"/>
                <a:cs typeface="Arial"/>
              </a:rPr>
              <a:t>The opinions expressed in the educational activity are those of the faculty and do not necessarily represent the views of the planners.  Please refer to the official prescribing information for each product for discussion of approved indications, contraindications, and warnings.</a:t>
            </a:r>
          </a:p>
          <a:p>
            <a:pPr marL="0" indent="0" algn="just">
              <a:buNone/>
            </a:pPr>
            <a:endParaRPr lang="en-US" dirty="0">
              <a:latin typeface="Arial" panose="020B0604020202020204" pitchFamily="34" charset="0"/>
              <a:cs typeface="Arial" panose="020B0604020202020204" pitchFamily="34" charset="0"/>
            </a:endParaRPr>
          </a:p>
          <a:p>
            <a:pPr marL="0" indent="0" algn="just">
              <a:buNone/>
            </a:pPr>
            <a:endParaRPr lang="en-US"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15096313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LGBT Health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629</TotalTime>
  <Words>5568</Words>
  <Application>Microsoft Macintosh PowerPoint</Application>
  <PresentationFormat>On-screen Show (4:3)</PresentationFormat>
  <Paragraphs>664</Paragraphs>
  <Slides>77</Slides>
  <Notes>38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77</vt:i4>
      </vt:variant>
    </vt:vector>
  </HeadingPairs>
  <TitlesOfParts>
    <vt:vector size="88" baseType="lpstr">
      <vt:lpstr>Arial</vt:lpstr>
      <vt:lpstr>Calibri</vt:lpstr>
      <vt:lpstr>Century Gothic</vt:lpstr>
      <vt:lpstr>Georgia</vt:lpstr>
      <vt:lpstr>Gotham Bold</vt:lpstr>
      <vt:lpstr>Gotham Book</vt:lpstr>
      <vt:lpstr>News Gothic MT</vt:lpstr>
      <vt:lpstr>Times New Roman</vt:lpstr>
      <vt:lpstr>Verdana</vt:lpstr>
      <vt:lpstr>Wingdings</vt:lpstr>
      <vt:lpstr>LGBT Health Template</vt:lpstr>
      <vt:lpstr>Healthcare Stigma Facing Transgender Individuals: From Access to Policy and Care to Treatment</vt:lpstr>
      <vt:lpstr>National Coalition for LGBT Health</vt:lpstr>
      <vt:lpstr>Available for Download </vt:lpstr>
      <vt:lpstr>During the webinar: Chat Box</vt:lpstr>
      <vt:lpstr>Program Agenda/Overview</vt:lpstr>
      <vt:lpstr>Faculty</vt:lpstr>
      <vt:lpstr>Education Objectives</vt:lpstr>
      <vt:lpstr>Accreditation Statement</vt:lpstr>
      <vt:lpstr>Disclosure of Unlabeled Use</vt:lpstr>
      <vt:lpstr>Disclosure of Conflicts of Interest</vt:lpstr>
      <vt:lpstr>Disclaimer</vt:lpstr>
      <vt:lpstr>Barriers to Health Care for Trans People and How to Address Them </vt:lpstr>
      <vt:lpstr>Our mission is to increase access to comprehensive, effective, and affirming healthcare services for trans and gender-variant communities.</vt:lpstr>
      <vt:lpstr>Identities and Definitions</vt:lpstr>
      <vt:lpstr>PowerPoint Presentation</vt:lpstr>
      <vt:lpstr>Sex Assigned at Birth</vt:lpstr>
      <vt:lpstr>Key Terms</vt:lpstr>
      <vt:lpstr>Sexual Orientation</vt:lpstr>
      <vt:lpstr>Transgender</vt:lpstr>
      <vt:lpstr>Epidemiology of HIV/AIDS Among Trans People</vt:lpstr>
      <vt:lpstr>PowerPoint Presentation</vt:lpstr>
      <vt:lpstr>Barriers to Health Care</vt:lpstr>
      <vt:lpstr>Challenges in Data Collection</vt:lpstr>
      <vt:lpstr>Worldwide burden of HIV in transgender women: a systematic review and meta-analysis </vt:lpstr>
      <vt:lpstr>Trans HIV Prevalence  </vt:lpstr>
      <vt:lpstr>Research shows (n=6450):</vt:lpstr>
      <vt:lpstr>Social Determinants of Health in Trans Communities</vt:lpstr>
      <vt:lpstr>Best Practices</vt:lpstr>
      <vt:lpstr>Best Practices for Transgender HIV Prevention</vt:lpstr>
      <vt:lpstr>PowerPoint Presentation</vt:lpstr>
      <vt:lpstr>PowerPoint Presentation</vt:lpstr>
      <vt:lpstr>PowerPoint Presentation</vt:lpstr>
      <vt:lpstr>Two-Step Data Collection Recommendation</vt:lpstr>
      <vt:lpstr>PowerPoint Presentation</vt:lpstr>
      <vt:lpstr>Good Treatment Practices </vt:lpstr>
      <vt:lpstr>Additional Resources</vt:lpstr>
      <vt:lpstr>PowerPoint Presentation</vt:lpstr>
      <vt:lpstr>PowerPoint Presentation</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Legal Tools for Addressing Discrimination Against Transgender People in Health Care Settings </vt:lpstr>
      <vt:lpstr>Contents</vt:lpstr>
      <vt:lpstr>Issues Faced by Transgender People in Health Care </vt:lpstr>
      <vt:lpstr>Barriers to Care</vt:lpstr>
      <vt:lpstr>Discrimination</vt:lpstr>
      <vt:lpstr>Sex-Specific Medical Care</vt:lpstr>
      <vt:lpstr>Gender Transition-Related Health Care</vt:lpstr>
      <vt:lpstr>Legal Tools: Section 1557 of the Affordable Care Act</vt:lpstr>
      <vt:lpstr>Examples of Section 1557 Enforcement</vt:lpstr>
      <vt:lpstr>Legal Tools: State  Non-Discrimination Laws</vt:lpstr>
      <vt:lpstr>Legal Tools:  State Insurance Bulletins </vt:lpstr>
      <vt:lpstr>Resources</vt:lpstr>
      <vt:lpstr>Thank you. </vt:lpstr>
      <vt:lpstr>How to turn law and policy into practice</vt:lpstr>
      <vt:lpstr>Five types of system barriers</vt:lpstr>
      <vt:lpstr>Insurance Division Bulletins</vt:lpstr>
      <vt:lpstr>Implementation Concerns</vt:lpstr>
      <vt:lpstr>The Patient-Provider-Payer Triangle</vt:lpstr>
      <vt:lpstr>The Patient-Provider-Payer Relationship</vt:lpstr>
      <vt:lpstr>The Patient-Provider-Payer relationship</vt:lpstr>
      <vt:lpstr>Down the Insurance Rabbit Hole</vt:lpstr>
      <vt:lpstr>With trans exclusions…</vt:lpstr>
      <vt:lpstr>National Coalition for LGBT Health</vt:lpstr>
      <vt:lpstr>How to Obtain Credit</vt:lpstr>
      <vt:lpstr>PowerPoint Presentation</vt:lpstr>
    </vt:vector>
  </TitlesOfParts>
  <Company>Health HIV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Ashley Collette</dc:creator>
  <cp:lastModifiedBy>Brooke Maylath</cp:lastModifiedBy>
  <cp:revision>37</cp:revision>
  <cp:lastPrinted>2016-04-14T20:28:00Z</cp:lastPrinted>
  <dcterms:created xsi:type="dcterms:W3CDTF">2015-03-16T17:29:41Z</dcterms:created>
  <dcterms:modified xsi:type="dcterms:W3CDTF">2019-03-21T17:12:24Z</dcterms:modified>
</cp:coreProperties>
</file>